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6"/>
  </p:notesMasterIdLst>
  <p:sldIdLst>
    <p:sldId id="256" r:id="rId2"/>
    <p:sldId id="260" r:id="rId3"/>
    <p:sldId id="366" r:id="rId4"/>
    <p:sldId id="367" r:id="rId5"/>
    <p:sldId id="368" r:id="rId6"/>
    <p:sldId id="374" r:id="rId7"/>
    <p:sldId id="334" r:id="rId8"/>
    <p:sldId id="335" r:id="rId9"/>
    <p:sldId id="380" r:id="rId10"/>
    <p:sldId id="381" r:id="rId11"/>
    <p:sldId id="329" r:id="rId12"/>
    <p:sldId id="336" r:id="rId13"/>
    <p:sldId id="337" r:id="rId14"/>
    <p:sldId id="339" r:id="rId15"/>
    <p:sldId id="372" r:id="rId16"/>
    <p:sldId id="373" r:id="rId17"/>
    <p:sldId id="382" r:id="rId18"/>
    <p:sldId id="394" r:id="rId19"/>
    <p:sldId id="354" r:id="rId20"/>
    <p:sldId id="356" r:id="rId21"/>
    <p:sldId id="358" r:id="rId22"/>
    <p:sldId id="359" r:id="rId23"/>
    <p:sldId id="360" r:id="rId24"/>
    <p:sldId id="363" r:id="rId25"/>
    <p:sldId id="362" r:id="rId26"/>
    <p:sldId id="365" r:id="rId27"/>
    <p:sldId id="371" r:id="rId28"/>
    <p:sldId id="424" r:id="rId29"/>
    <p:sldId id="425" r:id="rId30"/>
    <p:sldId id="353" r:id="rId31"/>
    <p:sldId id="346" r:id="rId32"/>
    <p:sldId id="364" r:id="rId33"/>
    <p:sldId id="343" r:id="rId34"/>
    <p:sldId id="345" r:id="rId35"/>
    <p:sldId id="347" r:id="rId36"/>
    <p:sldId id="348" r:id="rId37"/>
    <p:sldId id="349" r:id="rId38"/>
    <p:sldId id="350" r:id="rId39"/>
    <p:sldId id="351" r:id="rId40"/>
    <p:sldId id="352" r:id="rId41"/>
    <p:sldId id="421" r:id="rId42"/>
    <p:sldId id="369" r:id="rId43"/>
    <p:sldId id="400" r:id="rId44"/>
    <p:sldId id="412" r:id="rId45"/>
    <p:sldId id="417" r:id="rId46"/>
    <p:sldId id="418" r:id="rId47"/>
    <p:sldId id="413" r:id="rId48"/>
    <p:sldId id="414" r:id="rId49"/>
    <p:sldId id="415" r:id="rId50"/>
    <p:sldId id="401" r:id="rId51"/>
    <p:sldId id="423" r:id="rId52"/>
    <p:sldId id="420" r:id="rId53"/>
    <p:sldId id="370" r:id="rId54"/>
    <p:sldId id="422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C0F08B-2A77-4420-9354-CF257E5A6B45}">
          <p14:sldIdLst>
            <p14:sldId id="256"/>
            <p14:sldId id="260"/>
            <p14:sldId id="366"/>
            <p14:sldId id="367"/>
            <p14:sldId id="368"/>
            <p14:sldId id="374"/>
            <p14:sldId id="334"/>
            <p14:sldId id="335"/>
            <p14:sldId id="380"/>
            <p14:sldId id="381"/>
            <p14:sldId id="329"/>
            <p14:sldId id="336"/>
            <p14:sldId id="337"/>
            <p14:sldId id="339"/>
            <p14:sldId id="372"/>
            <p14:sldId id="373"/>
            <p14:sldId id="382"/>
            <p14:sldId id="394"/>
            <p14:sldId id="354"/>
            <p14:sldId id="356"/>
            <p14:sldId id="358"/>
            <p14:sldId id="359"/>
            <p14:sldId id="360"/>
            <p14:sldId id="363"/>
            <p14:sldId id="362"/>
            <p14:sldId id="365"/>
            <p14:sldId id="371"/>
            <p14:sldId id="424"/>
            <p14:sldId id="425"/>
            <p14:sldId id="353"/>
            <p14:sldId id="346"/>
            <p14:sldId id="364"/>
            <p14:sldId id="343"/>
            <p14:sldId id="345"/>
            <p14:sldId id="347"/>
            <p14:sldId id="348"/>
            <p14:sldId id="349"/>
            <p14:sldId id="350"/>
            <p14:sldId id="351"/>
            <p14:sldId id="352"/>
            <p14:sldId id="421"/>
            <p14:sldId id="369"/>
            <p14:sldId id="400"/>
            <p14:sldId id="412"/>
            <p14:sldId id="417"/>
            <p14:sldId id="418"/>
            <p14:sldId id="413"/>
            <p14:sldId id="414"/>
            <p14:sldId id="415"/>
            <p14:sldId id="401"/>
            <p14:sldId id="423"/>
            <p14:sldId id="420"/>
            <p14:sldId id="370"/>
            <p14:sldId id="422"/>
          </p14:sldIdLst>
        </p14:section>
        <p14:section name="Untitled Section" id="{87D1CA4B-83C7-4964-9170-2242C1BF1C60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66" autoAdjust="0"/>
  </p:normalViewPr>
  <p:slideViewPr>
    <p:cSldViewPr snapToObjects="1">
      <p:cViewPr varScale="1">
        <p:scale>
          <a:sx n="187" d="100"/>
          <a:sy n="187" d="100"/>
        </p:scale>
        <p:origin x="-300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AB0CB-9854-425E-A483-57B6433705E7}" type="datetimeFigureOut">
              <a:rPr lang="en-US" smtClean="0"/>
              <a:t>9/10/2016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23880-E723-41E0-A470-2060FF1D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3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 reality – Oculus Rift photo.</a:t>
            </a:r>
          </a:p>
          <a:p>
            <a:r>
              <a:rPr lang="en-US" dirty="0" smtClean="0"/>
              <a:t>Need motion sensor</a:t>
            </a:r>
            <a:r>
              <a:rPr lang="en-US" baseline="0" dirty="0" smtClean="0"/>
              <a:t>s to track head movements accurately and with very low latency. </a:t>
            </a:r>
          </a:p>
          <a:p>
            <a:r>
              <a:rPr lang="en-US" baseline="0" dirty="0" smtClean="0"/>
              <a:t>Otherwise you get motion sickness.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85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Zepp</a:t>
            </a:r>
            <a:r>
              <a:rPr lang="en-US" dirty="0" smtClean="0"/>
              <a:t> … sensors for</a:t>
            </a:r>
            <a:r>
              <a:rPr lang="en-US" baseline="0" dirty="0" smtClean="0"/>
              <a:t> golf, tennis, baseball, etc.  </a:t>
            </a:r>
          </a:p>
          <a:p>
            <a:r>
              <a:rPr lang="en-US" baseline="0" dirty="0" smtClean="0"/>
              <a:t>Green disc fits on the end of the club’s handle.</a:t>
            </a:r>
          </a:p>
          <a:p>
            <a:r>
              <a:rPr lang="en-US" baseline="0" dirty="0" smtClean="0"/>
              <a:t>Apparent coaching includes comparing your swing with a library of swings from professionals.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https://www.wareable.com/golf/zepp-2-offers-new-design-and-enhanced-coaching-2548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80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that</a:t>
            </a:r>
            <a:r>
              <a:rPr lang="en-US" baseline="0" dirty="0" smtClean="0"/>
              <a:t> was a skim through the applications…. These sensors are now so cheap and small, we will see them everywhere….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23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sensor we will look at is a gyroscope.,</a:t>
            </a:r>
            <a:r>
              <a:rPr lang="en-US" baseline="0" dirty="0" smtClean="0"/>
              <a:t> which measures angular rotation rate…</a:t>
            </a:r>
            <a:endParaRPr lang="en-US" dirty="0" smtClean="0"/>
          </a:p>
          <a:p>
            <a:r>
              <a:rPr lang="en-US" dirty="0" smtClean="0"/>
              <a:t>This is from 1852… Leon</a:t>
            </a:r>
            <a:r>
              <a:rPr lang="en-US" baseline="0" dirty="0" smtClean="0"/>
              <a:t> Foucault…</a:t>
            </a:r>
            <a:endParaRPr lang="en-US" dirty="0" smtClean="0"/>
          </a:p>
          <a:p>
            <a:r>
              <a:rPr lang="en-US" dirty="0" smtClean="0"/>
              <a:t>(next</a:t>
            </a:r>
            <a:r>
              <a:rPr lang="en-US" baseline="0" dirty="0" smtClean="0"/>
              <a:t>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93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1851, Leon</a:t>
            </a:r>
            <a:r>
              <a:rPr lang="en-US" baseline="0" dirty="0" smtClean="0"/>
              <a:t> Foucault famous pendulum rotated once per sidereal day – 23h56m at the poles.</a:t>
            </a:r>
          </a:p>
          <a:p>
            <a:r>
              <a:rPr lang="en-US" baseline="0" dirty="0" smtClean="0"/>
              <a:t>But as you move down in latitude, the swing plane is at an angle to the rotation of the earth through the poles.</a:t>
            </a:r>
          </a:p>
          <a:p>
            <a:r>
              <a:rPr lang="en-US" baseline="0" dirty="0" smtClean="0"/>
              <a:t>The rotation slowed down depending on the sine of the latitude.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1852, he build a gyroscope where the rotating mass maintained a fixed direction as the earth rotated.</a:t>
            </a:r>
          </a:p>
          <a:p>
            <a:r>
              <a:rPr lang="en-US" baseline="0" dirty="0" smtClean="0"/>
              <a:t>It only ran for 10 minutes before slowing. This was enough to prove the principle.</a:t>
            </a:r>
          </a:p>
          <a:p>
            <a:endParaRPr lang="en-US" dirty="0" smtClean="0"/>
          </a:p>
          <a:p>
            <a:r>
              <a:rPr lang="en-US" dirty="0" smtClean="0"/>
              <a:t>Pictures</a:t>
            </a:r>
            <a:r>
              <a:rPr lang="en-US" baseline="0" dirty="0" smtClean="0"/>
              <a:t> are from </a:t>
            </a:r>
            <a:r>
              <a:rPr lang="en-US" dirty="0" smtClean="0"/>
              <a:t>http://tobin.pagesperso-orange.fr/PROBING_SPACE_Nelson.pdf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65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ST124-M inertial platform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78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IU-514 instrument</a:t>
            </a:r>
            <a:r>
              <a:rPr lang="en-US" baseline="0" dirty="0" smtClean="0"/>
              <a:t> unit</a:t>
            </a:r>
          </a:p>
          <a:p>
            <a:r>
              <a:rPr lang="en-US" baseline="0" dirty="0" smtClean="0"/>
              <a:t>Silver sphere contains nitrogen for lubricating the gimbals.</a:t>
            </a:r>
          </a:p>
          <a:p>
            <a:r>
              <a:rPr lang="en-US" baseline="0" dirty="0" smtClean="0"/>
              <a:t>Empty spot to the right is where the ST124-M gimbal unit would sit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66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MEMS = </a:t>
            </a:r>
            <a:r>
              <a:rPr lang="en-US" dirty="0" err="1" smtClean="0"/>
              <a:t>Micromachined</a:t>
            </a:r>
            <a:r>
              <a:rPr lang="en-US" baseline="0" dirty="0" smtClean="0"/>
              <a:t> electromagnetic structure</a:t>
            </a:r>
          </a:p>
          <a:p>
            <a:endParaRPr lang="en-US" baseline="0" dirty="0" smtClean="0"/>
          </a:p>
          <a:p>
            <a:r>
              <a:rPr lang="en-US" dirty="0" smtClean="0"/>
              <a:t>This is about 1mm across…. Compared with the sphere in the ST124-M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69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is from:</a:t>
            </a:r>
          </a:p>
          <a:p>
            <a:r>
              <a:rPr lang="en-US" dirty="0" smtClean="0"/>
              <a:t>http://www.memsjournal.com/2011/01/motion-sensing-in-the-iphone-4-mems-gyroscope.html</a:t>
            </a:r>
          </a:p>
          <a:p>
            <a:r>
              <a:rPr lang="en-US" dirty="0" smtClean="0"/>
              <a:t>http://memsjournal.typepad.com/.a/6a00d8345225f869e20148c7d54d63970c-pi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59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72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</a:t>
            </a:r>
            <a:r>
              <a:rPr lang="en-US" baseline="0" dirty="0" smtClean="0"/>
              <a:t> is from a blog post by </a:t>
            </a:r>
            <a:r>
              <a:rPr lang="en-US" baseline="0" dirty="0" err="1" smtClean="0"/>
              <a:t>Seb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Madgwick</a:t>
            </a:r>
            <a:r>
              <a:rPr lang="en-US" baseline="0" dirty="0" smtClean="0"/>
              <a:t>, who wrote the seminal paper “An efficient orientation filter for inertial and </a:t>
            </a:r>
            <a:r>
              <a:rPr lang="en-US" baseline="0" dirty="0" err="1" smtClean="0"/>
              <a:t>intertial</a:t>
            </a:r>
            <a:r>
              <a:rPr lang="en-US" baseline="0" dirty="0" smtClean="0"/>
              <a:t>/magnetic sensor arrays” (30 Apr, 2010)</a:t>
            </a:r>
          </a:p>
          <a:p>
            <a:r>
              <a:rPr lang="en-US" dirty="0" smtClean="0"/>
              <a:t>Blog post is: http://diydrones.com/forum/topics/magnetometer-soft-and-hard-iron-calibration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4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Augmented Reality – here 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Pokemon</a:t>
            </a:r>
            <a:r>
              <a:rPr lang="en-US" baseline="0" dirty="0" smtClean="0"/>
              <a:t> Go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29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MetaWear</a:t>
            </a:r>
            <a:r>
              <a:rPr lang="en-US" baseline="0" dirty="0" smtClean="0"/>
              <a:t> Pro C from </a:t>
            </a:r>
            <a:r>
              <a:rPr lang="en-US" baseline="0" dirty="0" err="1" smtClean="0"/>
              <a:t>Mbient</a:t>
            </a:r>
            <a:r>
              <a:rPr lang="en-US" baseline="0" dirty="0" smtClean="0"/>
              <a:t> Labs (24 mm diameter). BBC </a:t>
            </a:r>
            <a:r>
              <a:rPr lang="en-US" baseline="0" dirty="0" err="1" smtClean="0"/>
              <a:t>MicroBit</a:t>
            </a:r>
            <a:r>
              <a:rPr lang="en-US" baseline="0" dirty="0" smtClean="0"/>
              <a:t>  (43x52mm)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79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Position</a:t>
            </a:r>
            <a:r>
              <a:rPr lang="en-US" baseline="0" dirty="0" smtClean="0"/>
              <a:t> errors proportional to t^3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46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33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Xsens</a:t>
            </a:r>
            <a:r>
              <a:rPr lang="en-US" dirty="0" smtClean="0"/>
              <a:t> – wearing a suit with multiple</a:t>
            </a:r>
            <a:r>
              <a:rPr lang="en-US" baseline="0" dirty="0" smtClean="0"/>
              <a:t> sensors in key locations.</a:t>
            </a:r>
          </a:p>
          <a:p>
            <a:r>
              <a:rPr lang="en-US" baseline="0" dirty="0" smtClean="0"/>
              <a:t>Track the user’s movements and replicate for digital animation.</a:t>
            </a:r>
            <a:endParaRPr lang="en-US" dirty="0" smtClean="0"/>
          </a:p>
          <a:p>
            <a:r>
              <a:rPr lang="en-US" dirty="0" smtClean="0"/>
              <a:t>https://www.xsens.com/products/xsens-mvn/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97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example</a:t>
            </a:r>
            <a:r>
              <a:rPr lang="en-US" baseline="0" dirty="0" smtClean="0"/>
              <a:t> of a DJ </a:t>
            </a:r>
            <a:r>
              <a:rPr lang="en-US" baseline="0" dirty="0" err="1" smtClean="0"/>
              <a:t>Skrillex</a:t>
            </a:r>
            <a:r>
              <a:rPr lang="en-US" baseline="0" dirty="0" smtClean="0"/>
              <a:t> playing in a club with life animation projected behind him.</a:t>
            </a:r>
          </a:p>
          <a:p>
            <a:r>
              <a:rPr lang="en-US" baseline="0" dirty="0" smtClean="0"/>
              <a:t>He is wearing an </a:t>
            </a:r>
            <a:r>
              <a:rPr lang="en-US" baseline="0" dirty="0" err="1" smtClean="0"/>
              <a:t>Xsens</a:t>
            </a:r>
            <a:r>
              <a:rPr lang="en-US" baseline="0" dirty="0" smtClean="0"/>
              <a:t> MVN motion capture suit. Club is in </a:t>
            </a:r>
            <a:r>
              <a:rPr lang="en-US" baseline="0" dirty="0" err="1" smtClean="0"/>
              <a:t>Enschede</a:t>
            </a:r>
            <a:r>
              <a:rPr lang="en-US" baseline="0" dirty="0" smtClean="0"/>
              <a:t> in The Netherlands, October 2011.</a:t>
            </a:r>
          </a:p>
          <a:p>
            <a:endParaRPr lang="en-US" dirty="0" smtClean="0"/>
          </a:p>
          <a:p>
            <a:r>
              <a:rPr lang="en-US" dirty="0" smtClean="0"/>
              <a:t>https://www.xsens.com/press-releases/first-ever-live-animated-dj-performance-skrillex/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75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Drone</a:t>
            </a:r>
            <a:r>
              <a:rPr lang="en-US" baseline="0" dirty="0" smtClean="0"/>
              <a:t> racing! </a:t>
            </a:r>
          </a:p>
          <a:p>
            <a:r>
              <a:rPr lang="en-US" baseline="0" dirty="0" smtClean="0"/>
              <a:t>Challenging environment because of the vibration, electromagnetic interference from motors, etc.</a:t>
            </a:r>
          </a:p>
          <a:p>
            <a:r>
              <a:rPr lang="en-US" baseline="0" dirty="0" smtClean="0"/>
              <a:t>Drone control projects are a good source of motion capture code/algorithms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33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Automotive</a:t>
            </a:r>
            <a:r>
              <a:rPr lang="en-US" baseline="0" dirty="0" smtClean="0"/>
              <a:t> industry was one of the driving forces in the development of small  sensors for acceleration (actually deceleration),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06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FitBits</a:t>
            </a:r>
            <a:r>
              <a:rPr lang="en-US" dirty="0" smtClean="0"/>
              <a:t>, Fuel Bands,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Moov</a:t>
            </a:r>
            <a:r>
              <a:rPr lang="en-US" baseline="0" dirty="0" smtClean="0"/>
              <a:t> fitness trackers….</a:t>
            </a:r>
          </a:p>
          <a:p>
            <a:r>
              <a:rPr lang="en-US" baseline="0" dirty="0" smtClean="0"/>
              <a:t>Low power, light, cheap, reasonably accurate.</a:t>
            </a:r>
          </a:p>
          <a:p>
            <a:r>
              <a:rPr lang="en-US" baseline="0" dirty="0" smtClean="0"/>
              <a:t>Note the round one… (a </a:t>
            </a:r>
            <a:r>
              <a:rPr lang="en-US" baseline="0" dirty="0" err="1" smtClean="0"/>
              <a:t>moov</a:t>
            </a:r>
            <a:r>
              <a:rPr lang="en-US" baseline="0" dirty="0" smtClean="0"/>
              <a:t>?) It is a very similar size to the </a:t>
            </a:r>
            <a:r>
              <a:rPr lang="en-US" baseline="0" dirty="0" err="1" smtClean="0"/>
              <a:t>Mbient</a:t>
            </a:r>
            <a:r>
              <a:rPr lang="en-US" baseline="0" dirty="0" smtClean="0"/>
              <a:t> Labs </a:t>
            </a:r>
            <a:r>
              <a:rPr lang="en-US" baseline="0" dirty="0" err="1" smtClean="0"/>
              <a:t>MetaWear</a:t>
            </a:r>
            <a:r>
              <a:rPr lang="en-US" baseline="0" dirty="0" smtClean="0"/>
              <a:t> CPRO we’ll come to shortly….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81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serious sports is a big market for wearable sensors.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05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Snypr</a:t>
            </a:r>
            <a:r>
              <a:rPr lang="en-US" baseline="0" dirty="0" smtClean="0"/>
              <a:t> – Lacrosse training app …. Slip phone into holder on arm… Detect motion… </a:t>
            </a:r>
            <a:r>
              <a:rPr lang="en-US" baseline="0" dirty="0" err="1" smtClean="0"/>
              <a:t>Analyse</a:t>
            </a:r>
            <a:r>
              <a:rPr lang="en-US" baseline="0" dirty="0" smtClean="0"/>
              <a:t>….. Count reps….Virtual 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2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5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02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0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 anchor="t" anchorCtr="0">
            <a:noAutofit/>
          </a:bodyPr>
          <a:lstStyle>
            <a:lvl1pPr algn="l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258816" cy="4525963"/>
          </a:xfrm>
        </p:spPr>
        <p:txBody>
          <a:bodyPr>
            <a:normAutofit/>
          </a:bodyPr>
          <a:lstStyle>
            <a:lvl1pPr marL="0" indent="0">
              <a:buFont typeface="Arial" pitchFamily="34" charset="0"/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405331"/>
            <a:ext cx="2133600" cy="365125"/>
          </a:xfrm>
        </p:spPr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29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8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93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57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6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7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3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09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7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16766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dirty="0" smtClean="0"/>
              <a:t>Python, Motion Sensors</a:t>
            </a:r>
            <a:br>
              <a:rPr lang="en-US" sz="4800" dirty="0" smtClean="0"/>
            </a:br>
            <a:r>
              <a:rPr lang="en-US" sz="4800" dirty="0" smtClean="0"/>
              <a:t>and Data Fusion</a:t>
            </a:r>
            <a:br>
              <a:rPr lang="en-US" sz="48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2400" dirty="0" err="1" smtClean="0"/>
              <a:t>PyCon</a:t>
            </a:r>
            <a:r>
              <a:rPr lang="en-US" sz="2400" dirty="0" smtClean="0"/>
              <a:t> UK, 15 September 2016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05064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Stephen Simmons</a:t>
            </a:r>
          </a:p>
          <a:p>
            <a:r>
              <a:rPr lang="en-US" sz="2000" dirty="0" smtClean="0"/>
              <a:t>mail@stevesimmons.com</a:t>
            </a:r>
            <a:endParaRPr lang="en-US" sz="4000" dirty="0"/>
          </a:p>
          <a:p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16024" y="6104909"/>
            <a:ext cx="7236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github.com/stevesimmons/pyconuk-motion-sensor-data-fusion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capture…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60748"/>
            <a:ext cx="7632848" cy="5724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62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Control and </a:t>
            </a:r>
            <a:r>
              <a:rPr lang="en-US" dirty="0" err="1" smtClean="0"/>
              <a:t>stabilisation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1" y="980728"/>
            <a:ext cx="8260343" cy="583264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Automotive…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11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72385"/>
            <a:ext cx="7920880" cy="5280951"/>
          </a:xfrm>
        </p:spPr>
      </p:pic>
    </p:spTree>
    <p:extLst>
      <p:ext uri="{BB962C8B-B14F-4D97-AF65-F5344CB8AC3E}">
        <p14:creationId xmlns:p14="http://schemas.microsoft.com/office/powerpoint/2010/main" val="50212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“Quantified self”…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03" y="1003716"/>
            <a:ext cx="7471598" cy="573765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Sports coaching…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784976" cy="551356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2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Sports coaching…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3" r="1629"/>
          <a:stretch/>
        </p:blipFill>
        <p:spPr bwMode="auto">
          <a:xfrm>
            <a:off x="82100" y="1124744"/>
            <a:ext cx="8950258" cy="5256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Sports coaching…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09664"/>
            <a:ext cx="8928992" cy="5027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16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816" y="1588610"/>
            <a:ext cx="5760640" cy="934478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9512" y="1588610"/>
            <a:ext cx="8568952" cy="5189488"/>
          </a:xfrm>
        </p:spPr>
        <p:txBody>
          <a:bodyPr wrap="square" lIns="36000" tIns="36000" rIns="36000" bIns="36000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b="1" dirty="0" smtClean="0">
                <a:solidFill>
                  <a:prstClr val="white">
                    <a:lumMod val="75000"/>
                  </a:prstClr>
                </a:solidFill>
              </a:rPr>
              <a:t>Gyroscope		</a:t>
            </a:r>
          </a:p>
          <a:p>
            <a:pPr lvl="0">
              <a:spcBef>
                <a:spcPts val="0"/>
              </a:spcBef>
            </a:pPr>
            <a:r>
              <a:rPr lang="en-US" sz="2000" dirty="0" smtClean="0">
                <a:solidFill>
                  <a:prstClr val="white">
                    <a:lumMod val="75000"/>
                  </a:prstClr>
                </a:solidFill>
              </a:rPr>
              <a:t>Angular rotation rate</a:t>
            </a:r>
          </a:p>
          <a:p>
            <a:pPr lvl="0">
              <a:spcBef>
                <a:spcPts val="0"/>
              </a:spcBef>
            </a:pPr>
            <a:endParaRPr lang="en-US" sz="2000" b="1" dirty="0" smtClean="0">
              <a:solidFill>
                <a:prstClr val="white">
                  <a:lumMod val="75000"/>
                </a:prst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Accelerometer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Linear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acceleration plus gravity</a:t>
            </a: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Magnetometer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Local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magnetic field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lvl="0">
              <a:spcBef>
                <a:spcPts val="0"/>
              </a:spcBef>
            </a:pPr>
            <a:endParaRPr lang="en-US" sz="1600" b="1" dirty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 smtClean="0">
                <a:solidFill>
                  <a:prstClr val="white">
                    <a:lumMod val="75000"/>
                  </a:prstClr>
                </a:solidFill>
              </a:rPr>
              <a:t>GPS</a:t>
            </a: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	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Absolute location (outdoor)</a:t>
            </a:r>
          </a:p>
          <a:p>
            <a:pPr lvl="0">
              <a:spcBef>
                <a:spcPts val="0"/>
              </a:spcBef>
            </a:pPr>
            <a:endParaRPr lang="en-US" sz="105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Pressure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Altitude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(outdoor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); relative height (indoor)</a:t>
            </a:r>
            <a:endParaRPr lang="en-US" sz="2000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endParaRPr lang="en-US" sz="100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sz="2000" b="1" dirty="0">
                <a:solidFill>
                  <a:prstClr val="white">
                    <a:lumMod val="75000"/>
                  </a:prstClr>
                </a:solidFill>
              </a:rPr>
              <a:t>+ light, sound, touch, temperature, humidity, heart rate, …</a:t>
            </a:r>
            <a:endParaRPr lang="en-US" sz="2000" b="1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49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17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816" y="1588610"/>
            <a:ext cx="5760640" cy="934478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9512" y="1588610"/>
            <a:ext cx="8568952" cy="5189488"/>
          </a:xfrm>
        </p:spPr>
        <p:txBody>
          <a:bodyPr wrap="square" lIns="36000" tIns="36000" rIns="36000" bIns="36000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B050"/>
                </a:solidFill>
              </a:rPr>
              <a:t>Gyroscope		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Angular rotation rate</a:t>
            </a:r>
          </a:p>
          <a:p>
            <a:pPr>
              <a:spcBef>
                <a:spcPts val="0"/>
              </a:spcBef>
            </a:pP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Accelerometer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Linear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acceleration plus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gravity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Magnetometer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Local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magnetic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field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GPS		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Absolute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location (outdoor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</a:pPr>
            <a:endParaRPr lang="en-US" sz="105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Pressure		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Altitude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(outdoor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); relative height (indoor)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+ light, sound, touch, temperature, humidity, heart rate, …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759" y="1124744"/>
            <a:ext cx="3432665" cy="525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416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r>
              <a:rPr lang="en-US" dirty="0"/>
              <a:t>Foucault’s gyroscope </a:t>
            </a:r>
            <a:r>
              <a:rPr lang="en-US" dirty="0" smtClean="0"/>
              <a:t>(</a:t>
            </a:r>
            <a:r>
              <a:rPr lang="en-US" dirty="0" smtClean="0"/>
              <a:t>1852)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32741"/>
            <a:ext cx="3969841" cy="494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759" y="1124744"/>
            <a:ext cx="3432665" cy="525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455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8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648072"/>
          </a:xfrm>
        </p:spPr>
        <p:txBody>
          <a:bodyPr/>
          <a:lstStyle/>
          <a:p>
            <a:pPr algn="l"/>
            <a:r>
              <a:rPr lang="en-US" dirty="0" smtClean="0"/>
              <a:t>ST124-M </a:t>
            </a:r>
            <a:r>
              <a:rPr lang="en-US" dirty="0" smtClean="0"/>
              <a:t>inertial </a:t>
            </a:r>
            <a:r>
              <a:rPr lang="en-US" dirty="0" smtClean="0"/>
              <a:t>platform for Saturn V (1965)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84" y="1844824"/>
            <a:ext cx="3501504" cy="408093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23528" y="932723"/>
            <a:ext cx="5034190" cy="5877272"/>
            <a:chOff x="866774" y="932723"/>
            <a:chExt cx="4274920" cy="58772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3" y="932723"/>
              <a:ext cx="4242101" cy="5877272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2594309" y="1638368"/>
              <a:ext cx="392858" cy="5238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66774" y="5497477"/>
              <a:ext cx="392858" cy="5238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065283" y="2886507"/>
              <a:ext cx="392858" cy="5238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973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5559"/>
            <a:ext cx="7056784" cy="672781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9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0"/>
            <a:ext cx="8136904" cy="68579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" t="274" r="-2520" b="20616"/>
          <a:stretch/>
        </p:blipFill>
        <p:spPr>
          <a:xfrm>
            <a:off x="1907704" y="0"/>
            <a:ext cx="5472608" cy="677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23</a:t>
            </a:fld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8830"/>
            <a:ext cx="4032448" cy="684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6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24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536"/>
            <a:ext cx="4313445" cy="6797840"/>
          </a:xfrm>
        </p:spPr>
      </p:pic>
    </p:spTree>
    <p:extLst>
      <p:ext uri="{BB962C8B-B14F-4D97-AF65-F5344CB8AC3E}">
        <p14:creationId xmlns:p14="http://schemas.microsoft.com/office/powerpoint/2010/main" val="196699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MEMS gyroscope (2016)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t="5334" r="8217" b="23905"/>
          <a:stretch/>
        </p:blipFill>
        <p:spPr>
          <a:xfrm>
            <a:off x="860050" y="908720"/>
            <a:ext cx="7384357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MEMS gyroscope (2016)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28095"/>
            <a:ext cx="6491064" cy="52532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4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610"/>
            <a:ext cx="8568952" cy="5189488"/>
          </a:xfrm>
        </p:spPr>
        <p:txBody>
          <a:bodyPr wrap="square" lIns="36000" tIns="36000" rIns="36000" bIns="36000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b="1" dirty="0" smtClean="0">
                <a:solidFill>
                  <a:prstClr val="white">
                    <a:lumMod val="75000"/>
                  </a:prstClr>
                </a:solidFill>
              </a:rPr>
              <a:t>Gyroscope</a:t>
            </a: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		</a:t>
            </a:r>
          </a:p>
          <a:p>
            <a:pPr lvl="0">
              <a:spcBef>
                <a:spcPts val="0"/>
              </a:spcBef>
            </a:pPr>
            <a:r>
              <a:rPr lang="en-US" sz="2000" dirty="0" smtClean="0">
                <a:solidFill>
                  <a:prstClr val="white">
                    <a:lumMod val="75000"/>
                  </a:prstClr>
                </a:solidFill>
              </a:rPr>
              <a:t>Angular </a:t>
            </a:r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rotation rate</a:t>
            </a:r>
          </a:p>
          <a:p>
            <a:pPr lvl="0">
              <a:spcBef>
                <a:spcPts val="0"/>
              </a:spcBef>
            </a:pPr>
            <a:endParaRPr lang="en-US" sz="2000" b="1" dirty="0">
              <a:solidFill>
                <a:prstClr val="white">
                  <a:lumMod val="75000"/>
                </a:prst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Accelerometer	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Linear acceleration plus gravity</a:t>
            </a: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Magnetometer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Local magnetic field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0">
              <a:spcBef>
                <a:spcPts val="0"/>
              </a:spcBef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 smtClean="0">
                <a:solidFill>
                  <a:prstClr val="white">
                    <a:lumMod val="75000"/>
                  </a:prstClr>
                </a:solidFill>
              </a:rPr>
              <a:t>GPS</a:t>
            </a: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	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Absolute location (outdoor)</a:t>
            </a:r>
          </a:p>
          <a:p>
            <a:pPr lvl="0">
              <a:spcBef>
                <a:spcPts val="0"/>
              </a:spcBef>
            </a:pPr>
            <a:endParaRPr lang="en-US" sz="105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Pressure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Altitude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(outdoor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); relative height (indoor)</a:t>
            </a:r>
            <a:endParaRPr lang="en-US" sz="2000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endParaRPr lang="en-US" sz="100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sz="2000" b="1" dirty="0">
                <a:solidFill>
                  <a:prstClr val="white">
                    <a:lumMod val="75000"/>
                  </a:prstClr>
                </a:solidFill>
              </a:rPr>
              <a:t>+ light, sound, touch, temperature, humidity, heart rate, …</a:t>
            </a:r>
            <a:endParaRPr lang="en-US" sz="2000" b="1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27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816" y="1588610"/>
            <a:ext cx="5760640" cy="934478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74"/>
          <a:stretch/>
        </p:blipFill>
        <p:spPr bwMode="auto">
          <a:xfrm>
            <a:off x="4067944" y="3284984"/>
            <a:ext cx="4320480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99992" y="1734373"/>
            <a:ext cx="4248472" cy="1334587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 err="1" smtClean="0"/>
              <a:t>A</a:t>
            </a:r>
            <a:r>
              <a:rPr lang="en-US" b="1" baseline="-25000" dirty="0" err="1" smtClean="0"/>
              <a:t>xyz</a:t>
            </a:r>
            <a:r>
              <a:rPr lang="en-US" dirty="0" smtClean="0"/>
              <a:t> = </a:t>
            </a:r>
            <a:r>
              <a:rPr lang="en-US" b="1" dirty="0" err="1" smtClean="0"/>
              <a:t>A</a:t>
            </a:r>
            <a:r>
              <a:rPr lang="en-US" b="1" baseline="-25000" dirty="0" err="1" smtClean="0"/>
              <a:t>sensor</a:t>
            </a:r>
            <a:r>
              <a:rPr lang="en-US" dirty="0" smtClean="0"/>
              <a:t> - </a:t>
            </a:r>
            <a:r>
              <a:rPr lang="en-US" b="1" dirty="0" smtClean="0"/>
              <a:t>R </a:t>
            </a:r>
            <a:r>
              <a:rPr lang="en-US" dirty="0" smtClean="0"/>
              <a:t> </a:t>
            </a:r>
            <a:r>
              <a:rPr lang="en-US" b="1" dirty="0" smtClean="0"/>
              <a:t>g</a:t>
            </a:r>
            <a:endParaRPr lang="en-US" b="1" dirty="0"/>
          </a:p>
          <a:p>
            <a:pPr>
              <a:spcBef>
                <a:spcPts val="0"/>
              </a:spcBef>
            </a:pPr>
            <a:endParaRPr lang="en-US" sz="1800" b="1" dirty="0" smtClean="0"/>
          </a:p>
          <a:p>
            <a:pPr>
              <a:spcBef>
                <a:spcPts val="0"/>
              </a:spcBef>
            </a:pPr>
            <a:r>
              <a:rPr lang="en-US" sz="1800" b="1" dirty="0" smtClean="0"/>
              <a:t>R</a:t>
            </a:r>
            <a:r>
              <a:rPr lang="en-US" sz="1800" dirty="0" smtClean="0"/>
              <a:t> is rotation matrix converting gravity vector g to sensor’s local (</a:t>
            </a:r>
            <a:r>
              <a:rPr lang="en-US" sz="1800" dirty="0" err="1" smtClean="0"/>
              <a:t>x,y,z</a:t>
            </a:r>
            <a:r>
              <a:rPr lang="en-US" sz="1800" dirty="0" smtClean="0"/>
              <a:t>) coordinates</a:t>
            </a:r>
          </a:p>
        </p:txBody>
      </p:sp>
    </p:spTree>
    <p:extLst>
      <p:ext uri="{BB962C8B-B14F-4D97-AF65-F5344CB8AC3E}">
        <p14:creationId xmlns:p14="http://schemas.microsoft.com/office/powerpoint/2010/main" val="27779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9512" y="1588610"/>
            <a:ext cx="8568952" cy="5189488"/>
          </a:xfrm>
        </p:spPr>
        <p:txBody>
          <a:bodyPr wrap="square" lIns="36000" tIns="36000" rIns="36000" bIns="36000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Gyroscope	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Angular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rotation rate</a:t>
            </a:r>
          </a:p>
          <a:p>
            <a:pPr>
              <a:spcBef>
                <a:spcPts val="0"/>
              </a:spcBef>
            </a:pP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Accelerometer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Linear acceleration plus gravity</a:t>
            </a: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B0F0"/>
                </a:solidFill>
              </a:rPr>
              <a:t>Magnetometer	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Local magnetic field</a:t>
            </a:r>
            <a:endParaRPr lang="en-US" sz="2000" b="1" dirty="0" smtClean="0">
              <a:solidFill>
                <a:srgbClr val="00B0F0"/>
              </a:solidFill>
            </a:endParaRP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GPS		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Absolute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location (outdoor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</a:pPr>
            <a:endParaRPr lang="en-US" sz="105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Pressure		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Altitude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(outdoor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); relative height (indoor)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+ light, sound, touch, temperature, humidity, heart rate, …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067944" y="908720"/>
            <a:ext cx="4869904" cy="2719582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 err="1" smtClean="0"/>
              <a:t>B</a:t>
            </a:r>
            <a:r>
              <a:rPr lang="en-US" b="1" baseline="-25000" dirty="0" err="1" smtClean="0"/>
              <a:t>x,y,z</a:t>
            </a:r>
            <a:r>
              <a:rPr lang="en-US" dirty="0" smtClean="0"/>
              <a:t> = </a:t>
            </a:r>
            <a:r>
              <a:rPr lang="en-US" b="1" dirty="0" smtClean="0"/>
              <a:t>W R</a:t>
            </a:r>
            <a:r>
              <a:rPr lang="el-GR" b="1" baseline="-25000" dirty="0" smtClean="0"/>
              <a:t>φ </a:t>
            </a:r>
            <a:r>
              <a:rPr lang="en-US" b="1" dirty="0"/>
              <a:t>R</a:t>
            </a:r>
            <a:r>
              <a:rPr lang="el-GR" b="1" baseline="-25000" dirty="0" smtClean="0"/>
              <a:t>θ </a:t>
            </a:r>
            <a:r>
              <a:rPr lang="en-US" b="1" dirty="0" smtClean="0"/>
              <a:t>R</a:t>
            </a:r>
            <a:r>
              <a:rPr lang="el-GR" b="1" baseline="-25000" dirty="0" smtClean="0"/>
              <a:t>ψ</a:t>
            </a:r>
            <a:r>
              <a:rPr lang="en-US" dirty="0" smtClean="0"/>
              <a:t> </a:t>
            </a:r>
            <a:r>
              <a:rPr lang="en-US" b="1" dirty="0" err="1" smtClean="0"/>
              <a:t>B</a:t>
            </a:r>
            <a:r>
              <a:rPr lang="en-US" b="1" baseline="-25000" dirty="0" err="1" smtClean="0"/>
              <a:t>earth</a:t>
            </a:r>
            <a:r>
              <a:rPr lang="en-US" b="1" dirty="0" smtClean="0"/>
              <a:t> + V</a:t>
            </a:r>
            <a:endParaRPr lang="en-US" b="1" dirty="0"/>
          </a:p>
          <a:p>
            <a:pPr>
              <a:spcBef>
                <a:spcPts val="0"/>
              </a:spcBef>
            </a:pPr>
            <a:r>
              <a:rPr lang="en-US" sz="1800" b="1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R</a:t>
            </a:r>
            <a:r>
              <a:rPr lang="el-GR" sz="1800" b="1" baseline="-25000" dirty="0"/>
              <a:t>φ </a:t>
            </a:r>
            <a:r>
              <a:rPr lang="en-US" sz="1800" b="1" dirty="0"/>
              <a:t>R</a:t>
            </a:r>
            <a:r>
              <a:rPr lang="el-GR" sz="1800" b="1" baseline="-25000" dirty="0"/>
              <a:t>θ </a:t>
            </a:r>
            <a:r>
              <a:rPr lang="en-US" sz="1800" b="1" dirty="0"/>
              <a:t>R</a:t>
            </a:r>
            <a:r>
              <a:rPr lang="el-GR" sz="1800" b="1" baseline="-25000" dirty="0"/>
              <a:t>ψ</a:t>
            </a:r>
            <a:r>
              <a:rPr lang="en-US" sz="1800" dirty="0"/>
              <a:t> </a:t>
            </a:r>
            <a:r>
              <a:rPr lang="en-US" sz="1800" dirty="0" smtClean="0"/>
              <a:t> rotates the earth’s magnetic field by yaw (</a:t>
            </a:r>
            <a:r>
              <a:rPr lang="el-GR" sz="1800" dirty="0" smtClean="0"/>
              <a:t>ψ</a:t>
            </a:r>
            <a:r>
              <a:rPr lang="en-US" sz="1800" dirty="0" smtClean="0"/>
              <a:t>), pitch (</a:t>
            </a:r>
            <a:r>
              <a:rPr lang="el-GR" sz="1800" dirty="0" smtClean="0"/>
              <a:t>θ</a:t>
            </a:r>
            <a:r>
              <a:rPr lang="en-US" sz="1800" dirty="0" smtClean="0"/>
              <a:t>) and roll (</a:t>
            </a:r>
            <a:r>
              <a:rPr lang="el-GR" sz="1800" dirty="0"/>
              <a:t>φ</a:t>
            </a:r>
            <a:r>
              <a:rPr lang="en-US" sz="1800" dirty="0" smtClean="0"/>
              <a:t>) angles to the sensor’s local (</a:t>
            </a:r>
            <a:r>
              <a:rPr lang="en-US" sz="1800" dirty="0" err="1" smtClean="0"/>
              <a:t>x,y,z</a:t>
            </a:r>
            <a:r>
              <a:rPr lang="en-US" sz="1800" dirty="0" smtClean="0"/>
              <a:t>) coordinates</a:t>
            </a:r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b="1" dirty="0" smtClean="0"/>
              <a:t>W </a:t>
            </a:r>
            <a:r>
              <a:rPr lang="en-US" sz="1800" dirty="0" smtClean="0"/>
              <a:t>(3x3 matrix) and </a:t>
            </a:r>
            <a:r>
              <a:rPr lang="en-US" sz="1800" b="1" dirty="0" smtClean="0"/>
              <a:t>V </a:t>
            </a:r>
            <a:r>
              <a:rPr lang="en-US" sz="1800" dirty="0" smtClean="0"/>
              <a:t>(xyz-vector) are “soft iron” and “hard iron” distortions for ferromagnetic components that move with the sensor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17032"/>
            <a:ext cx="3395836" cy="25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377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+ smart algorithms</a:t>
            </a:r>
            <a:r>
              <a:rPr lang="en-US" sz="2400" b="1" dirty="0" smtClean="0">
                <a:solidFill>
                  <a:srgbClr val="00B0F0"/>
                </a:solidFill>
              </a:rPr>
              <a:t> in python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3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t="-98" r="6933" b="14408"/>
          <a:stretch/>
        </p:blipFill>
        <p:spPr>
          <a:xfrm>
            <a:off x="172720" y="1046480"/>
            <a:ext cx="8863776" cy="576072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74360" cy="792088"/>
          </a:xfrm>
        </p:spPr>
        <p:txBody>
          <a:bodyPr/>
          <a:lstStyle/>
          <a:p>
            <a:pPr algn="l"/>
            <a:r>
              <a:rPr lang="en-US" dirty="0" smtClean="0"/>
              <a:t>Sensors </a:t>
            </a:r>
            <a:r>
              <a:rPr lang="en-US" dirty="0" smtClean="0"/>
              <a:t>in </a:t>
            </a:r>
            <a:r>
              <a:rPr lang="en-US" dirty="0" err="1" smtClean="0"/>
              <a:t>Metawear</a:t>
            </a:r>
            <a:r>
              <a:rPr lang="en-US" dirty="0" smtClean="0"/>
              <a:t> </a:t>
            </a:r>
            <a:r>
              <a:rPr lang="en-US" dirty="0" smtClean="0"/>
              <a:t>CPRO </a:t>
            </a:r>
            <a:r>
              <a:rPr lang="en-US" dirty="0" smtClean="0"/>
              <a:t>and </a:t>
            </a:r>
            <a:r>
              <a:rPr lang="en-US" dirty="0" smtClean="0"/>
              <a:t>BBC </a:t>
            </a:r>
            <a:r>
              <a:rPr lang="en-US" dirty="0" err="1" smtClean="0"/>
              <a:t>micro:bit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68152" y="5661248"/>
            <a:ext cx="2051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Accelerometer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Gyroscope</a:t>
            </a:r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Magnetometer	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331640" y="4221088"/>
            <a:ext cx="432048" cy="1728192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427984" y="6021288"/>
            <a:ext cx="3744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Accelerometer </a:t>
            </a:r>
            <a:b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Magnetometer</a:t>
            </a:r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283968" y="4149080"/>
            <a:ext cx="288032" cy="2195373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427984" y="4509120"/>
            <a:ext cx="432048" cy="1656184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1143028" y="4725144"/>
            <a:ext cx="360040" cy="1512168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6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 err="1" smtClean="0"/>
              <a:t>Metaware</a:t>
            </a:r>
            <a:r>
              <a:rPr lang="en-US" dirty="0" smtClean="0"/>
              <a:t> </a:t>
            </a:r>
            <a:r>
              <a:rPr lang="en-US" dirty="0" smtClean="0"/>
              <a:t>CPRO </a:t>
            </a:r>
            <a:r>
              <a:rPr lang="en-US" dirty="0" smtClean="0"/>
              <a:t>–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9512" y="5052317"/>
            <a:ext cx="3672408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PCB: 24 mm diameter</a:t>
            </a:r>
          </a:p>
          <a:p>
            <a:r>
              <a:rPr lang="en-US" sz="1400" dirty="0" smtClean="0"/>
              <a:t>sensors: 2 x 2 mm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0" y="1163885"/>
            <a:ext cx="4572000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i="1" u="sng" dirty="0" smtClean="0"/>
              <a:t>CPU</a:t>
            </a:r>
            <a:r>
              <a:rPr lang="en-US" sz="1800" dirty="0" smtClean="0"/>
              <a:t> 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dirty="0"/>
              <a:t>nRF51822 - Nordic Semiconductor 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dirty="0" smtClean="0"/>
              <a:t>ARM Cortex-M0, </a:t>
            </a:r>
            <a:r>
              <a:rPr lang="en-US" sz="1800" dirty="0" smtClean="0"/>
              <a:t>32</a:t>
            </a:r>
            <a:r>
              <a:rPr lang="en-US" sz="1800" dirty="0" smtClean="0"/>
              <a:t>k </a:t>
            </a:r>
            <a:r>
              <a:rPr lang="en-US" sz="1800" dirty="0" smtClean="0"/>
              <a:t>RAM, 256k flash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Interfaces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Bluetooth </a:t>
            </a:r>
            <a:r>
              <a:rPr lang="en-US" sz="1800" dirty="0" smtClean="0"/>
              <a:t>LE (stream up to 100 Hz)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Push button; 1 LED</a:t>
            </a: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Sensors </a:t>
            </a:r>
            <a:endParaRPr lang="en-US" sz="1800" b="1" i="1" u="sng" dirty="0"/>
          </a:p>
          <a:p>
            <a:pPr>
              <a:spcBef>
                <a:spcPts val="0"/>
              </a:spcBef>
            </a:pPr>
            <a:r>
              <a:rPr lang="en-US" sz="1800" dirty="0" smtClean="0"/>
              <a:t>BMI160 (Bosch)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dirty="0" smtClean="0"/>
              <a:t>  </a:t>
            </a:r>
            <a:r>
              <a:rPr lang="en-US" sz="1800" dirty="0" smtClean="0"/>
              <a:t>Accelerometer - 3 </a:t>
            </a:r>
            <a:r>
              <a:rPr lang="en-US" sz="1800" dirty="0" smtClean="0"/>
              <a:t>axis, </a:t>
            </a:r>
            <a:r>
              <a:rPr lang="en-US" sz="1800" dirty="0" smtClean="0"/>
              <a:t>14-bit</a:t>
            </a:r>
            <a:r>
              <a:rPr lang="en-US" sz="1800" dirty="0" smtClean="0"/>
              <a:t>, up to 800Hz 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</a:t>
            </a:r>
            <a:r>
              <a:rPr lang="en-US" sz="1800" dirty="0" smtClean="0"/>
              <a:t>Gyroscope – 3 axis, 16 bit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 </a:t>
            </a:r>
            <a:r>
              <a:rPr lang="en-US" sz="1800" dirty="0" smtClean="0"/>
              <a:t> </a:t>
            </a: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/>
              <a:t>BMI155 Magnetometer (Bosch</a:t>
            </a:r>
            <a:r>
              <a:rPr lang="en-US" sz="1800" dirty="0" smtClean="0"/>
              <a:t>)</a:t>
            </a: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3 axis, 16-bit, up to 80 Hz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±1300µT </a:t>
            </a:r>
            <a:r>
              <a:rPr lang="en-US" sz="1800" dirty="0" smtClean="0"/>
              <a:t>(</a:t>
            </a:r>
            <a:r>
              <a:rPr lang="en-US" sz="1800" dirty="0" err="1" smtClean="0"/>
              <a:t>sens</a:t>
            </a:r>
            <a:r>
              <a:rPr lang="en-US" sz="1800" dirty="0" smtClean="0"/>
              <a:t> </a:t>
            </a:r>
            <a:r>
              <a:rPr lang="en-US" sz="1800" dirty="0" smtClean="0"/>
              <a:t>0.3µT)</a:t>
            </a:r>
          </a:p>
          <a:p>
            <a:pPr fontAlgn="t">
              <a:spcBef>
                <a:spcPts val="0"/>
              </a:spcBef>
            </a:pP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Pressure: 300-1100 </a:t>
            </a:r>
            <a:r>
              <a:rPr lang="en-US" sz="1800" dirty="0" err="1" smtClean="0"/>
              <a:t>hPa</a:t>
            </a: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Temperature: -40 to 85 °C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Light: 0.01 to 64k lux</a:t>
            </a:r>
            <a:endParaRPr lang="en-US" sz="1800" dirty="0"/>
          </a:p>
          <a:p>
            <a:pPr fontAlgn="t"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2" b="15809"/>
          <a:stretch/>
        </p:blipFill>
        <p:spPr>
          <a:xfrm>
            <a:off x="179512" y="1866493"/>
            <a:ext cx="4293096" cy="30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 smtClean="0"/>
              <a:t>BBC </a:t>
            </a:r>
            <a:r>
              <a:rPr lang="en-US" dirty="0" err="1" smtClean="0"/>
              <a:t>microbit</a:t>
            </a:r>
            <a:r>
              <a:rPr lang="en-US" dirty="0" smtClean="0"/>
              <a:t> –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21682"/>
            <a:ext cx="4104456" cy="321948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79512" y="5052317"/>
            <a:ext cx="3672408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PCB: 43 x 52 mm</a:t>
            </a:r>
          </a:p>
          <a:p>
            <a:r>
              <a:rPr lang="en-US" sz="1400" dirty="0" smtClean="0"/>
              <a:t>sensors: 2 x 2 mm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0" y="1163885"/>
            <a:ext cx="4572000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i="1" u="sng" dirty="0" smtClean="0"/>
              <a:t>CPU</a:t>
            </a:r>
            <a:r>
              <a:rPr lang="en-US" sz="1800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nRF51822 - Nordic Semiconductor 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dirty="0" smtClean="0"/>
              <a:t>ARM Cortex-M0, 16k RAM, 256k flash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Interfaces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Bluetooth LE; radio; </a:t>
            </a:r>
            <a:r>
              <a:rPr lang="en-US" sz="1800" dirty="0" smtClean="0"/>
              <a:t>USB</a:t>
            </a:r>
            <a:br>
              <a:rPr lang="en-US" sz="1800" dirty="0" smtClean="0"/>
            </a:br>
            <a:r>
              <a:rPr lang="en-US" sz="1800" dirty="0" smtClean="0"/>
              <a:t>Push </a:t>
            </a:r>
            <a:r>
              <a:rPr lang="en-US" sz="1800" dirty="0" smtClean="0"/>
              <a:t>buttons</a:t>
            </a:r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Sensors </a:t>
            </a:r>
            <a:endParaRPr lang="en-US" sz="1800" b="1" i="1" u="sng" dirty="0"/>
          </a:p>
          <a:p>
            <a:pPr>
              <a:spcBef>
                <a:spcPts val="0"/>
              </a:spcBef>
            </a:pPr>
            <a:r>
              <a:rPr lang="en-US" sz="1800" dirty="0" smtClean="0"/>
              <a:t>Accelerometer MMA8652FC (NXP)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3 axis, 12-bit, up to 800Hz 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6-180µA @ 2.4V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±2/4/8g (</a:t>
            </a:r>
            <a:r>
              <a:rPr lang="en-US" sz="1800" dirty="0" err="1" smtClean="0"/>
              <a:t>sens</a:t>
            </a:r>
            <a:r>
              <a:rPr lang="en-US" sz="1800" dirty="0" smtClean="0"/>
              <a:t> ±2.5%, offset ±33mg, </a:t>
            </a:r>
            <a:br>
              <a:rPr lang="en-US" sz="1800" dirty="0" smtClean="0"/>
            </a:br>
            <a:r>
              <a:rPr lang="en-US" sz="1800" dirty="0" smtClean="0"/>
              <a:t>		noise 182µg/√Hz)</a:t>
            </a:r>
            <a:endParaRPr lang="en-US" sz="1800" dirty="0"/>
          </a:p>
          <a:p>
            <a:pPr fontAlgn="t">
              <a:spcBef>
                <a:spcPts val="0"/>
              </a:spcBef>
            </a:pP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Magnetometer MAG3110  (NXP)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3 axis, 16-bit, up to 80 Hz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9-900µA </a:t>
            </a:r>
            <a:r>
              <a:rPr lang="en-US" sz="1800" dirty="0"/>
              <a:t>@ </a:t>
            </a:r>
            <a:r>
              <a:rPr lang="en-US" sz="1800" dirty="0" smtClean="0"/>
              <a:t>2.4V</a:t>
            </a:r>
            <a:endParaRPr lang="en-US" sz="1800" dirty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±1000µT (</a:t>
            </a:r>
            <a:r>
              <a:rPr lang="en-US" sz="1800" dirty="0" err="1" smtClean="0"/>
              <a:t>sens</a:t>
            </a:r>
            <a:r>
              <a:rPr lang="en-US" sz="1800" dirty="0" smtClean="0"/>
              <a:t> 0.1µT, noise 0.25µT)</a:t>
            </a:r>
            <a:endParaRPr lang="en-US" sz="1800" dirty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1105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 smtClean="0"/>
              <a:t>Example #1 – Wireless motion logging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32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08720"/>
            <a:ext cx="7487816" cy="561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1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/>
              <a:t>Example #1 – BBC </a:t>
            </a:r>
            <a:r>
              <a:rPr lang="en-US" dirty="0" err="1" smtClean="0"/>
              <a:t>microbit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9512" y="1118349"/>
            <a:ext cx="7427168" cy="5262979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Transmit sensor data via radio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radio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</a:t>
            </a:r>
            <a:r>
              <a:rPr lang="en-US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Time,AccX,AccY,AccZ,MagX,MagY,MagZ,Heading,Gesture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\n“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"Sensor data as a comma-separated string with a newline"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running_time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get_values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g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current_gesture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cx, cy,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get_x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get_y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get_z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h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msg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'%d,%d,%d,%d,%d,%d,%d,%d,%s\n'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msg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err="1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18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/>
              <a:t>Example #1 – BBC </a:t>
            </a:r>
            <a:r>
              <a:rPr lang="en-US" dirty="0" err="1"/>
              <a:t>microbit</a:t>
            </a:r>
            <a:r>
              <a:rPr lang="en-US" dirty="0"/>
              <a:t>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9512" y="1118349"/>
            <a:ext cx="7427168" cy="5262979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Transmit sensor data via radio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radio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</a:t>
            </a:r>
            <a:r>
              <a:rPr lang="en-US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Time,AccX,AccY,AccZ,MagX,MagY,MagZ,Heading,Gesture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\n“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"Sensor data as a comma-separated string with a newline"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running_time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get_values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g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current_gesture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cx, cy,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get_x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get_y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get_z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h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msg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'%d,%d,%d,%d,%d,%d,%d,%d,%s\n'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config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b="1" dirty="0" smtClean="0">
              <a:solidFill>
                <a:srgbClr val="0000FF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while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data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sleep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25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9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/>
              <a:t>Example #1 – BBC </a:t>
            </a:r>
            <a:r>
              <a:rPr lang="en-US" dirty="0" err="1"/>
              <a:t>microbit</a:t>
            </a:r>
            <a:r>
              <a:rPr lang="en-US" dirty="0"/>
              <a:t>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9512" y="1118349"/>
            <a:ext cx="7427168" cy="5262979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Transmit sensor data via radio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radio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</a:t>
            </a:r>
            <a:r>
              <a:rPr lang="en-US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Time,AccX,AccY,AccZ,MagX,MagY,MagZ,Heading,Gesture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\n“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"Sensor data as a comma-separated string with a newline"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running_time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get_values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g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current_gesture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cx, cy,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get_x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get_y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get_z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h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msg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'%d,%d,%d,%d,%d,%d,%d,%d,%s\n'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config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b="1" dirty="0" smtClean="0">
              <a:solidFill>
                <a:srgbClr val="0000FF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while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data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sleep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25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11960" y="4196213"/>
            <a:ext cx="4248472" cy="2462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Relay radio data to host PC via USB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config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uart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init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115000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data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receive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uart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write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0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 smtClean="0"/>
              <a:t>Analyse</a:t>
            </a:r>
            <a:r>
              <a:rPr lang="en-US" dirty="0" smtClean="0"/>
              <a:t> data in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9512" y="1046341"/>
            <a:ext cx="6192688" cy="2246769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7504" y="3789040"/>
            <a:ext cx="4176464" cy="2677656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&lt;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class '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pandas.core.frame.DataFrame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'&gt;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Float64Index: 5860 entries,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12.9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to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246.1</a:t>
            </a:r>
            <a:endParaRPr lang="en-US" sz="1200" dirty="0">
              <a:solidFill>
                <a:srgbClr val="FF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 columns (total 8 columns):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MagX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MagY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MagZ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    5860 non-null int64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Gesture    3760 non-null object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dtypes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 int64(7), object(1)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memory usage: 412.0+ KB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87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/>
              <a:t>Analyse</a:t>
            </a:r>
            <a:r>
              <a:rPr lang="en-US" dirty="0"/>
              <a:t> data in </a:t>
            </a:r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19" y="3528265"/>
            <a:ext cx="4691285" cy="328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79512" y="1046341"/>
            <a:ext cx="6192688" cy="3108543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076056" y="3707740"/>
            <a:ext cx="3168352" cy="369332"/>
            <a:chOff x="5004048" y="2852936"/>
            <a:chExt cx="3168352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354547" y="285293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boiling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88966" y="2852936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simmering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04048" y="2852936"/>
              <a:ext cx="943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heating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17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/>
              <a:t>Analyse</a:t>
            </a:r>
            <a:r>
              <a:rPr lang="en-US" dirty="0"/>
              <a:t> data in </a:t>
            </a:r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38</a:t>
            </a:fld>
            <a:endParaRPr lang="en-US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5"/>
          <a:stretch/>
        </p:blipFill>
        <p:spPr>
          <a:xfrm>
            <a:off x="4293740" y="1556792"/>
            <a:ext cx="4814764" cy="2167722"/>
          </a:xfr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179512" y="1046341"/>
            <a:ext cx="6192688" cy="5047536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50.0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200.0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mean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128.733753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802.477987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636.926625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float64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s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pow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sum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axis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19" y="3528265"/>
            <a:ext cx="4691285" cy="328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12" name="Group 11"/>
          <p:cNvGrpSpPr/>
          <p:nvPr/>
        </p:nvGrpSpPr>
        <p:grpSpPr>
          <a:xfrm>
            <a:off x="5076056" y="3707740"/>
            <a:ext cx="3168352" cy="369332"/>
            <a:chOff x="5004048" y="2852936"/>
            <a:chExt cx="3168352" cy="369332"/>
          </a:xfrm>
        </p:grpSpPr>
        <p:sp>
          <p:nvSpPr>
            <p:cNvPr id="13" name="TextBox 12"/>
            <p:cNvSpPr txBox="1"/>
            <p:nvPr/>
          </p:nvSpPr>
          <p:spPr>
            <a:xfrm>
              <a:off x="7354547" y="285293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boiling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88966" y="2852936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simmering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04048" y="2852936"/>
              <a:ext cx="943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heating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17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+ smart algorithms</a:t>
            </a:r>
            <a:r>
              <a:rPr lang="en-US" sz="2400" b="1" dirty="0" smtClean="0">
                <a:solidFill>
                  <a:srgbClr val="00B0F0"/>
                </a:solidFill>
              </a:rPr>
              <a:t> in python</a:t>
            </a:r>
          </a:p>
          <a:p>
            <a:endParaRPr lang="en-US" sz="2400" dirty="0" smtClean="0"/>
          </a:p>
          <a:p>
            <a:r>
              <a:rPr lang="en-US" sz="2400" dirty="0" smtClean="0"/>
              <a:t>Motion sensors then and now – 1852, 1965, 2016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#1 – Wireless motion logging with BBC </a:t>
            </a:r>
            <a:r>
              <a:rPr lang="en-US" sz="2400" dirty="0" err="1" smtClean="0"/>
              <a:t>micro:bit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2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/>
              <a:t>Analyse</a:t>
            </a:r>
            <a:r>
              <a:rPr lang="en-US" dirty="0"/>
              <a:t> data in </a:t>
            </a:r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9512" y="1052736"/>
            <a:ext cx="6192688" cy="5909310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50.0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200.0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mean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128.733753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802.477987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636.926625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float64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s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pow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sum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axis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pyplot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plt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specgram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NFFT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512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noverlap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32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)[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4" r="12089"/>
          <a:stretch/>
        </p:blipFill>
        <p:spPr>
          <a:xfrm>
            <a:off x="4644008" y="3652492"/>
            <a:ext cx="4392488" cy="2656828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5"/>
          <a:stretch/>
        </p:blipFill>
        <p:spPr>
          <a:xfrm>
            <a:off x="4293740" y="1556792"/>
            <a:ext cx="4814764" cy="216772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/>
          <p:cNvGrpSpPr/>
          <p:nvPr/>
        </p:nvGrpSpPr>
        <p:grpSpPr>
          <a:xfrm>
            <a:off x="5004048" y="1475492"/>
            <a:ext cx="3168352" cy="369332"/>
            <a:chOff x="5004048" y="2852936"/>
            <a:chExt cx="3168352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354547" y="285293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boiling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88966" y="2852936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simmering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04048" y="2852936"/>
              <a:ext cx="943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heating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416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1560" y="1851668"/>
            <a:ext cx="3384376" cy="22974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Orientation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Read accelerometer data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Figure out which simple gesture fits best</a:t>
            </a:r>
            <a:br>
              <a:rPr lang="en-US" sz="1800" dirty="0" smtClean="0"/>
            </a:br>
            <a:r>
              <a:rPr lang="en-US" sz="1800" dirty="0" smtClean="0"/>
              <a:t>(“falling”, “left”, “up”…)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Display first letter of the active gesture on the screen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0" y="908720"/>
            <a:ext cx="4104456" cy="32403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Sports stats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Log accelerometer data while repeated a sport-related action (running, hitting tennis ball, …)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 smtClean="0"/>
              <a:t>Plot the time series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Identify characteristic motion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Find decision rules to pinpoint time when motion occurred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Use decision rule to total sports stats (# actions, speed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6660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712968" cy="792088"/>
          </a:xfrm>
        </p:spPr>
        <p:txBody>
          <a:bodyPr/>
          <a:lstStyle/>
          <a:p>
            <a:pPr algn="l"/>
            <a:r>
              <a:rPr lang="en-US" dirty="0" smtClean="0"/>
              <a:t>Data fusion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363272" cy="5285183"/>
          </a:xfrm>
        </p:spPr>
        <p:txBody>
          <a:bodyPr>
            <a:normAutofit/>
          </a:bodyPr>
          <a:lstStyle/>
          <a:p>
            <a:pPr marL="514350" indent="-514350">
              <a:buAutoNum type="arabicParenBoth"/>
            </a:pPr>
            <a:r>
              <a:rPr lang="en-US" dirty="0" smtClean="0"/>
              <a:t>Combine data from multiple sensors</a:t>
            </a:r>
          </a:p>
          <a:p>
            <a:pPr marL="514350" indent="-514350">
              <a:buAutoNum type="arabicParenBoth"/>
            </a:pPr>
            <a:r>
              <a:rPr lang="en-US" dirty="0" smtClean="0"/>
              <a:t>Reduce </a:t>
            </a:r>
            <a:r>
              <a:rPr lang="en-US" dirty="0" smtClean="0"/>
              <a:t>position errors when integrating </a:t>
            </a:r>
            <a:r>
              <a:rPr lang="en-US" dirty="0" err="1" smtClean="0"/>
              <a:t>accel</a:t>
            </a:r>
            <a:r>
              <a:rPr lang="en-US" dirty="0" smtClean="0"/>
              <a:t>/</a:t>
            </a:r>
            <a:r>
              <a:rPr lang="en-US" dirty="0" err="1" smtClean="0"/>
              <a:t>vel</a:t>
            </a:r>
            <a:endParaRPr lang="en-US" dirty="0" smtClean="0"/>
          </a:p>
          <a:p>
            <a:pPr marL="514350" indent="-514350">
              <a:buAutoNum type="arabicParenBoth"/>
            </a:pPr>
            <a:r>
              <a:rPr lang="en-US" dirty="0" smtClean="0"/>
              <a:t>Correct for sensor bias, drift, noise, nonlinearities</a:t>
            </a:r>
          </a:p>
          <a:p>
            <a:pPr marL="514350" indent="-514350">
              <a:buAutoNum type="arabicParenBoth"/>
            </a:pPr>
            <a:r>
              <a:rPr lang="en-US" dirty="0" smtClean="0"/>
              <a:t>Deal with missing data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48264" y="6381328"/>
            <a:ext cx="2133600" cy="365125"/>
          </a:xfrm>
        </p:spPr>
        <p:txBody>
          <a:bodyPr/>
          <a:lstStyle/>
          <a:p>
            <a:fld id="{E40EF7EB-A569-4B21-9523-FA3F81A77BC2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15616" y="3573016"/>
            <a:ext cx="7200800" cy="2664296"/>
            <a:chOff x="1763688" y="1700808"/>
            <a:chExt cx="7200800" cy="2664296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763688" y="1700808"/>
              <a:ext cx="2232248" cy="688256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txBody>
            <a:bodyPr vert="horz" wrap="square" lIns="36000" tIns="36000" rIns="36000" bIns="36000" rtlCol="0">
              <a:sp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sz="2000" b="1" dirty="0" smtClean="0">
                  <a:solidFill>
                    <a:srgbClr val="FF0000"/>
                  </a:solidFill>
                </a:rPr>
                <a:t>Accelerometer</a:t>
              </a:r>
            </a:p>
            <a:p>
              <a:pPr algn="ctr">
                <a:spcBef>
                  <a:spcPts val="0"/>
                </a:spcBef>
              </a:pPr>
              <a:r>
                <a:rPr lang="en-US" sz="2000" b="1" dirty="0" smtClean="0">
                  <a:solidFill>
                    <a:srgbClr val="00B0F0"/>
                  </a:solidFill>
                </a:rPr>
                <a:t>Magnetometer</a:t>
              </a:r>
            </a:p>
          </p:txBody>
        </p:sp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1763688" y="2536799"/>
              <a:ext cx="2232248" cy="688256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txBody>
            <a:bodyPr vert="horz" wrap="square" lIns="36000" tIns="36000" rIns="36000" bIns="36000" rtlCol="0">
              <a:sp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sz="2000" b="1" dirty="0" smtClean="0">
                  <a:solidFill>
                    <a:srgbClr val="FF0000"/>
                  </a:solidFill>
                </a:rPr>
                <a:t>Accelerometer</a:t>
              </a:r>
            </a:p>
            <a:p>
              <a:pPr algn="ctr">
                <a:spcBef>
                  <a:spcPts val="0"/>
                </a:spcBef>
              </a:pPr>
              <a:r>
                <a:rPr lang="en-US" sz="2000" b="1" dirty="0" smtClean="0">
                  <a:solidFill>
                    <a:srgbClr val="00B050"/>
                  </a:solidFill>
                </a:rPr>
                <a:t>Gyroscope</a:t>
              </a:r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1763688" y="3369071"/>
              <a:ext cx="2232248" cy="996033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txBody>
            <a:bodyPr vert="horz" wrap="square" lIns="36000" tIns="36000" rIns="36000" bIns="36000" rtlCol="0">
              <a:sp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sz="2000" b="1" dirty="0" smtClean="0">
                  <a:solidFill>
                    <a:srgbClr val="FF0000"/>
                  </a:solidFill>
                </a:rPr>
                <a:t>Accelerometer</a:t>
              </a:r>
            </a:p>
            <a:p>
              <a:pPr algn="ctr">
                <a:spcBef>
                  <a:spcPts val="0"/>
                </a:spcBef>
              </a:pPr>
              <a:r>
                <a:rPr lang="en-US" sz="2000" b="1" dirty="0" smtClean="0">
                  <a:solidFill>
                    <a:srgbClr val="00B0F0"/>
                  </a:solidFill>
                </a:rPr>
                <a:t>Magnetometer</a:t>
              </a:r>
            </a:p>
            <a:p>
              <a:pPr algn="ctr">
                <a:spcBef>
                  <a:spcPts val="0"/>
                </a:spcBef>
              </a:pPr>
              <a:r>
                <a:rPr lang="en-US" sz="2000" b="1" dirty="0" smtClean="0">
                  <a:solidFill>
                    <a:srgbClr val="00B050"/>
                  </a:solidFill>
                </a:rPr>
                <a:t>Gyroscope</a:t>
              </a:r>
            </a:p>
          </p:txBody>
        </p: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4427984" y="1729379"/>
              <a:ext cx="3744416" cy="626701"/>
            </a:xfrm>
            <a:prstGeom prst="rect">
              <a:avLst/>
            </a:prstGeom>
          </p:spPr>
          <p:txBody>
            <a:bodyPr vert="horz" wrap="square" lIns="36000" tIns="36000" rIns="36000" bIns="36000" rtlCol="0">
              <a:sp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800" b="1" dirty="0" smtClean="0"/>
                <a:t>Tilt-compensated electronic compass </a:t>
              </a:r>
            </a:p>
            <a:p>
              <a:pPr>
                <a:spcBef>
                  <a:spcPts val="0"/>
                </a:spcBef>
              </a:pPr>
              <a:r>
                <a:rPr lang="en-US" sz="1800" dirty="0" smtClean="0"/>
                <a:t>(if acceleration = 0)</a:t>
              </a:r>
              <a:endParaRPr lang="en-US" sz="1800" dirty="0"/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4427984" y="2495039"/>
              <a:ext cx="4536504" cy="626701"/>
            </a:xfrm>
            <a:prstGeom prst="rect">
              <a:avLst/>
            </a:prstGeom>
          </p:spPr>
          <p:txBody>
            <a:bodyPr vert="horz" wrap="square" lIns="36000" tIns="36000" rIns="36000" bIns="36000" rtlCol="0">
              <a:sp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800" b="1" dirty="0" smtClean="0"/>
                <a:t>Inertial Measurement Unit (IMU)</a:t>
              </a:r>
            </a:p>
            <a:p>
              <a:pPr>
                <a:spcBef>
                  <a:spcPts val="0"/>
                </a:spcBef>
              </a:pPr>
              <a:r>
                <a:rPr lang="en-US" sz="1800" dirty="0" smtClean="0"/>
                <a:t>(6 </a:t>
              </a:r>
              <a:r>
                <a:rPr lang="en-US" sz="1800" dirty="0" err="1" smtClean="0"/>
                <a:t>DoF</a:t>
              </a:r>
              <a:r>
                <a:rPr lang="en-US" sz="1800" dirty="0"/>
                <a:t> </a:t>
              </a:r>
              <a:r>
                <a:rPr lang="en-US" sz="1800" dirty="0" smtClean="0"/>
                <a:t>– orientation, no absolute yaw)</a:t>
              </a:r>
              <a:endParaRPr lang="en-US" sz="1800" dirty="0"/>
            </a:p>
          </p:txBody>
        </p:sp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4427984" y="3402572"/>
              <a:ext cx="4392488" cy="903700"/>
            </a:xfrm>
            <a:prstGeom prst="rect">
              <a:avLst/>
            </a:prstGeom>
          </p:spPr>
          <p:txBody>
            <a:bodyPr vert="horz" wrap="square" lIns="36000" tIns="36000" rIns="36000" bIns="36000" rtlCol="0">
              <a:sp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800" b="1" dirty="0" smtClean="0"/>
                <a:t>Attitude Heading Reference System (AHRS)</a:t>
              </a:r>
            </a:p>
            <a:p>
              <a:pPr>
                <a:spcBef>
                  <a:spcPts val="0"/>
                </a:spcBef>
              </a:pPr>
              <a:r>
                <a:rPr lang="en-US" sz="1800" b="1" dirty="0" smtClean="0"/>
                <a:t>Magnetic, Angular Rate, Gravity (MARG)</a:t>
              </a:r>
            </a:p>
            <a:p>
              <a:pPr>
                <a:spcBef>
                  <a:spcPts val="0"/>
                </a:spcBef>
              </a:pPr>
              <a:r>
                <a:rPr lang="en-US" sz="1800" dirty="0" smtClean="0"/>
                <a:t>(9 </a:t>
              </a:r>
              <a:r>
                <a:rPr lang="en-US" sz="1800" dirty="0" err="1" smtClean="0"/>
                <a:t>DoF</a:t>
              </a:r>
              <a:r>
                <a:rPr lang="en-US" sz="1800" dirty="0" smtClean="0"/>
                <a:t> – orientation, absolute north)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017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#2 – Tilt-compensating compass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42</a:t>
            </a:fld>
            <a:endParaRPr lang="en-US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98" y="1340768"/>
            <a:ext cx="35623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04048" y="908720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Raw magnetometer data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9512" y="1052736"/>
            <a:ext cx="4680520" cy="4154984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See analysis-tilt-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compensation.ipynb</a:t>
            </a:r>
            <a:endParaRPr lang="en-US" sz="1200" dirty="0" smtClean="0">
              <a:solidFill>
                <a:srgbClr val="008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numpy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np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pandas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math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rad2deg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180.0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math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pi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 is collected via 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microbit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 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logger as the</a:t>
            </a:r>
          </a:p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microbit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is tilted up and down while pointed in </a:t>
            </a:r>
          </a:p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approximately a constant heading.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read_csv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'data-compass-heading-with-tilt.csv'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'Time'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1000.0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ms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 to sec (float)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set_index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'Time'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inplace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FF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magXYZ_plus_intensity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):</a:t>
            </a:r>
          </a:p>
          <a:p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'''Add column '</a:t>
            </a:r>
            <a:r>
              <a:rPr lang="en-US" sz="1200" dirty="0" err="1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MagIntensity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 to </a:t>
            </a:r>
            <a:r>
              <a:rPr lang="en-US" sz="1200" dirty="0" err="1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DataFrame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'''</a:t>
            </a: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MagY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MagZ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]].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copy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MagIntensity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pow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sum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axis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pow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0.5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m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magXYZ_plus_intensity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plot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	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247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#2 – Tilt-compensating compass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43</a:t>
            </a:fld>
            <a:endParaRPr lang="en-US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98" y="1340768"/>
            <a:ext cx="35623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948" y="4232101"/>
            <a:ext cx="361950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84948" y="3861048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Calculated heading (degrees)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04048" y="908720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Raw magnetometer data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9512" y="1052736"/>
            <a:ext cx="4680520" cy="6001643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See analysis-tilt-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compensation.ipynb</a:t>
            </a:r>
            <a:endParaRPr lang="en-US" sz="1200" dirty="0" smtClean="0">
              <a:solidFill>
                <a:srgbClr val="008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numpy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np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pandas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math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rad2deg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180.0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math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pi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 is collected via 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microbit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 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logger as the</a:t>
            </a:r>
          </a:p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microbit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is tilted up and down while pointed in </a:t>
            </a:r>
          </a:p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approximately a constant heading.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read_csv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'data-compass-heading-with-tilt.csv'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'Time'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1000.0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</a:t>
            </a:r>
            <a:r>
              <a:rPr lang="en-US" sz="1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ms</a:t>
            </a:r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 to sec (float)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set_index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'Time'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inplace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FF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magXYZ_plus_intensity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):</a:t>
            </a:r>
          </a:p>
          <a:p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'''Add column '</a:t>
            </a:r>
            <a:r>
              <a:rPr lang="en-US" sz="1200" dirty="0" err="1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MagIntensity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 to </a:t>
            </a:r>
            <a:r>
              <a:rPr lang="en-US" sz="1200" dirty="0" err="1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DataFrame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'''</a:t>
            </a: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MagY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MagZ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]].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copy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MagIntensity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pow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sum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axis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pow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0.5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m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magXYZ_plus_intensity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plot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 smtClean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 smtClean="0">
              <a:solidFill>
                <a:srgbClr val="008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8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Simple compass heading (yaw angle = psi)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psi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rad2deg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np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arctan2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(-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Series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psi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plot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	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	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163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#2 – Tilt-compensating compass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44</a:t>
            </a:fld>
            <a:endParaRPr lang="en-US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98" y="1340768"/>
            <a:ext cx="35623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84948" y="3861048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Calculated heading (degrees)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04048" y="908720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Raw magnetometer data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9512" y="836712"/>
            <a:ext cx="4968552" cy="6001643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FF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compass_heading_tilt_comp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):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"""Pandas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Series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with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heading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corrected for tilt.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This assumes the accelerometer is held still.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From the angle of gravity,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infer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the magnetometer's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tilt relative to the Earth's surface. 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Undo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the effects of tilt in the roll and pitch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directions, leaving a clean magnetic heading in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the yaw (Z) direction.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The input 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dataframe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is assumed to have columns named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MagY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MagZ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AccX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AccY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AccZ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"""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ay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AccZ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mx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my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MagZ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endParaRPr lang="en-US" sz="1200" dirty="0" smtClean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Undo roll around X axis by angle phi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phi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np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arctan2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+/- 180 degrees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c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phi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phi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ay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my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Undo pitch around Y axis by angle theta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theta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arctan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ax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+/-90 degrees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c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theta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theta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mx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Calculate yaw angle psi around Z axis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psi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np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arctan2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mx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Series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psi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rad2deg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index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               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HeadingTiltCorrected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s</a:t>
            </a: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948" y="4232101"/>
            <a:ext cx="361950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946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74360" cy="792088"/>
          </a:xfrm>
        </p:spPr>
        <p:txBody>
          <a:bodyPr/>
          <a:lstStyle/>
          <a:p>
            <a:r>
              <a:rPr lang="en-US" dirty="0" smtClean="0"/>
              <a:t>Example #2 – Simple magnetometer 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6436" y="1835532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Ideal readings lie on a perfect sphere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04048" y="1835532"/>
            <a:ext cx="390753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Pre- and post- calibration data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98" y="2215877"/>
            <a:ext cx="356235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19" y="2179687"/>
            <a:ext cx="33242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523" y="4293096"/>
            <a:ext cx="359092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95536" y="1052736"/>
            <a:ext cx="8640960" cy="688256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 err="1" smtClean="0"/>
              <a:t>B</a:t>
            </a:r>
            <a:r>
              <a:rPr lang="en-US" sz="2400" b="1" baseline="-25000" dirty="0" err="1" smtClean="0"/>
              <a:t>x,y,z</a:t>
            </a:r>
            <a:r>
              <a:rPr lang="en-US" sz="2400" dirty="0" smtClean="0"/>
              <a:t> = </a:t>
            </a:r>
            <a:r>
              <a:rPr lang="en-US" sz="2400" b="1" dirty="0" smtClean="0"/>
              <a:t>W R</a:t>
            </a:r>
            <a:r>
              <a:rPr lang="el-GR" sz="2400" b="1" baseline="-25000" dirty="0" smtClean="0"/>
              <a:t>φ </a:t>
            </a:r>
            <a:r>
              <a:rPr lang="en-US" sz="2400" b="1" dirty="0"/>
              <a:t>R</a:t>
            </a:r>
            <a:r>
              <a:rPr lang="el-GR" sz="2400" b="1" baseline="-25000" dirty="0" smtClean="0"/>
              <a:t>θ </a:t>
            </a:r>
            <a:r>
              <a:rPr lang="en-US" sz="2400" b="1" dirty="0" smtClean="0"/>
              <a:t>R</a:t>
            </a:r>
            <a:r>
              <a:rPr lang="el-GR" sz="2400" b="1" baseline="-25000" dirty="0" smtClean="0"/>
              <a:t>ψ</a:t>
            </a:r>
            <a:r>
              <a:rPr lang="en-US" sz="2400" dirty="0" smtClean="0"/>
              <a:t> </a:t>
            </a:r>
            <a:r>
              <a:rPr lang="en-US" sz="2400" b="1" dirty="0" err="1" smtClean="0"/>
              <a:t>B</a:t>
            </a:r>
            <a:r>
              <a:rPr lang="en-US" sz="2400" b="1" baseline="-25000" dirty="0" err="1" smtClean="0"/>
              <a:t>earth</a:t>
            </a:r>
            <a:r>
              <a:rPr lang="en-US" sz="2400" b="1" dirty="0" smtClean="0"/>
              <a:t> + V           </a:t>
            </a:r>
            <a:r>
              <a:rPr lang="en-US" sz="2000" dirty="0" smtClean="0"/>
              <a:t>where </a:t>
            </a:r>
            <a:r>
              <a:rPr lang="en-US" sz="2000" b="1" dirty="0" smtClean="0"/>
              <a:t>V </a:t>
            </a:r>
            <a:r>
              <a:rPr lang="en-US" sz="2000" dirty="0" smtClean="0"/>
              <a:t>= “hard iron”; </a:t>
            </a:r>
            <a:r>
              <a:rPr lang="en-US" sz="2000" b="1" dirty="0" smtClean="0"/>
              <a:t>W</a:t>
            </a:r>
            <a:r>
              <a:rPr lang="en-US" sz="2000" dirty="0" smtClean="0"/>
              <a:t> = “soft iron”</a:t>
            </a:r>
            <a:endParaRPr lang="en-US" sz="2000" dirty="0"/>
          </a:p>
          <a:p>
            <a:pPr>
              <a:spcBef>
                <a:spcPts val="0"/>
              </a:spcBef>
            </a:pPr>
            <a:endParaRPr lang="en-US" sz="1600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79512" y="4518412"/>
            <a:ext cx="4763938" cy="2067095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 smtClean="0"/>
              <a:t>Proper calibration fits </a:t>
            </a:r>
            <a:r>
              <a:rPr lang="en-US" sz="1800" b="1" dirty="0" smtClean="0"/>
              <a:t>W</a:t>
            </a:r>
            <a:r>
              <a:rPr lang="en-US" sz="1800" dirty="0" smtClean="0"/>
              <a:t> to an ellipsoid.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To simplify the example today, don’t worry about rotation, just offset </a:t>
            </a:r>
            <a:r>
              <a:rPr lang="en-US" sz="1800" b="1" dirty="0" smtClean="0"/>
              <a:t>V</a:t>
            </a:r>
            <a:r>
              <a:rPr lang="en-US" sz="1800" dirty="0" smtClean="0"/>
              <a:t> and scale </a:t>
            </a:r>
            <a:r>
              <a:rPr lang="en-US" sz="1800" b="1" dirty="0" smtClean="0"/>
              <a:t>S</a:t>
            </a:r>
            <a:r>
              <a:rPr lang="en-US" sz="1800" dirty="0" smtClean="0"/>
              <a:t>:</a:t>
            </a:r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V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min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+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max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2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max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min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2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magXYZ_cal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magXYZ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– V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S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54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#3 – Mobile phone sensor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3312368" cy="4647426"/>
          </a:xfrm>
        </p:spPr>
        <p:txBody>
          <a:bodyPr wrap="square">
            <a:spAutoFit/>
          </a:bodyPr>
          <a:lstStyle/>
          <a:p>
            <a:r>
              <a:rPr lang="en-US" sz="2000" dirty="0" smtClean="0"/>
              <a:t>List sensors, manufacturers, specs,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000" b="1" dirty="0" smtClean="0"/>
              <a:t>My Sensors</a:t>
            </a:r>
          </a:p>
          <a:p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Stream sensor data over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wifi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IMU+GPS-Stream</a:t>
            </a:r>
          </a:p>
          <a:p>
            <a:endParaRPr lang="en-US" sz="2000" dirty="0"/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Log sensor data to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csv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on phone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Physics Toolbox Suite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Or write your own app for processing sensor data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308" y="1448162"/>
            <a:ext cx="2936924" cy="5221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79" y="908720"/>
            <a:ext cx="2941425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62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#3 – </a:t>
            </a:r>
            <a:r>
              <a:rPr lang="en-US" dirty="0" smtClean="0"/>
              <a:t>Mobile </a:t>
            </a:r>
            <a:r>
              <a:rPr lang="en-US" dirty="0"/>
              <a:t>phone sensor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3312368" cy="4647426"/>
          </a:xfr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List sensors, manufacturers,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etc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My Sensors</a:t>
            </a:r>
          </a:p>
          <a:p>
            <a:endParaRPr lang="en-US" sz="2000" dirty="0"/>
          </a:p>
          <a:p>
            <a:r>
              <a:rPr lang="en-US" sz="2000" dirty="0" smtClean="0"/>
              <a:t>Stream sensor data over </a:t>
            </a:r>
            <a:r>
              <a:rPr lang="en-US" sz="2000" dirty="0" err="1" smtClean="0"/>
              <a:t>wifi</a:t>
            </a:r>
            <a:endParaRPr lang="en-US" sz="20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/>
              <a:t>IMU+GPS-Stream</a:t>
            </a:r>
          </a:p>
          <a:p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Log sensor data to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csv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on phone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Physics Toolbox Suite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Or write your own app for processing sensor data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807" y="1440160"/>
            <a:ext cx="2941425" cy="522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79" y="908720"/>
            <a:ext cx="2941425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97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r>
              <a:rPr lang="en-US" dirty="0"/>
              <a:t>Example #3 – </a:t>
            </a:r>
            <a:r>
              <a:rPr lang="en-US" dirty="0" smtClean="0"/>
              <a:t>Mobile </a:t>
            </a:r>
            <a:r>
              <a:rPr lang="en-US" dirty="0"/>
              <a:t>phone sensor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3312368" cy="4647426"/>
          </a:xfr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List sensors, manufacturers,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etc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My Sensors</a:t>
            </a:r>
          </a:p>
          <a:p>
            <a:endParaRPr lang="en-US" sz="2000" dirty="0"/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Stream sensor data over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wifi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IMU+GPS-Stream</a:t>
            </a:r>
          </a:p>
          <a:p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/>
              <a:t>Log sensor data to </a:t>
            </a:r>
            <a:r>
              <a:rPr lang="en-US" sz="2000" dirty="0" err="1" smtClean="0"/>
              <a:t>csv</a:t>
            </a:r>
            <a:r>
              <a:rPr lang="en-US" sz="2000" dirty="0" smtClean="0"/>
              <a:t> on phone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000" b="1" dirty="0" smtClean="0"/>
              <a:t>Physics Toolbox Suite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Or write your own app for processing sensor data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440160"/>
            <a:ext cx="2941425" cy="522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79" y="908720"/>
            <a:ext cx="2941425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2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+ smart algorithms</a:t>
            </a:r>
            <a:r>
              <a:rPr lang="en-US" sz="2400" b="1" dirty="0" smtClean="0">
                <a:solidFill>
                  <a:srgbClr val="00B0F0"/>
                </a:solidFill>
              </a:rPr>
              <a:t> in python</a:t>
            </a:r>
          </a:p>
          <a:p>
            <a:endParaRPr lang="en-US" sz="2400" dirty="0" smtClean="0"/>
          </a:p>
          <a:p>
            <a:r>
              <a:rPr lang="en-US" sz="2400" dirty="0" smtClean="0"/>
              <a:t>Motion sensors then and now – 1852, 1965, 2016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#1 – Wireless motion logging with BBC </a:t>
            </a:r>
            <a:r>
              <a:rPr lang="en-US" sz="2400" dirty="0" err="1" smtClean="0"/>
              <a:t>micro:bit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Data fusion – combining data from multiple sensors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#2 </a:t>
            </a:r>
            <a:r>
              <a:rPr lang="en-US" sz="2400" dirty="0" smtClean="0"/>
              <a:t>– Tilt-compensating digital </a:t>
            </a:r>
            <a:r>
              <a:rPr lang="en-US" sz="2400" dirty="0" smtClean="0"/>
              <a:t>compass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Example #3 – 9 </a:t>
            </a:r>
            <a:r>
              <a:rPr lang="en-US" sz="2400" dirty="0" err="1"/>
              <a:t>DoF</a:t>
            </a:r>
            <a:r>
              <a:rPr lang="en-US" sz="2400" dirty="0"/>
              <a:t> IMU from mobile phone data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4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712968" cy="792088"/>
          </a:xfrm>
        </p:spPr>
        <p:txBody>
          <a:bodyPr/>
          <a:lstStyle/>
          <a:p>
            <a:r>
              <a:rPr lang="en-US" dirty="0" smtClean="0"/>
              <a:t>Example #3 – </a:t>
            </a:r>
            <a:r>
              <a:rPr lang="en-US" dirty="0" err="1" smtClean="0"/>
              <a:t>Kalman</a:t>
            </a:r>
            <a:r>
              <a:rPr lang="en-US" dirty="0" smtClean="0"/>
              <a:t> filter for 9-DoF IMU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49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7504" y="6300028"/>
            <a:ext cx="8163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Diagram from NXP Sensor Fusion Library for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Kinetis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MCUs, release 7.00, August 2016 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07504" y="1340768"/>
            <a:ext cx="8934836" cy="4464496"/>
            <a:chOff x="253978" y="1340768"/>
            <a:chExt cx="8934836" cy="4464496"/>
          </a:xfrm>
        </p:grpSpPr>
        <p:pic>
          <p:nvPicPr>
            <p:cNvPr id="1536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978" y="1340768"/>
              <a:ext cx="8934836" cy="4464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4309368" y="2536200"/>
              <a:ext cx="144016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12593" y="2862691"/>
              <a:ext cx="119022" cy="2380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9522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712968" cy="792088"/>
          </a:xfrm>
        </p:spPr>
        <p:txBody>
          <a:bodyPr/>
          <a:lstStyle/>
          <a:p>
            <a:r>
              <a:rPr lang="en-US" dirty="0" smtClean="0"/>
              <a:t>Example #3 – </a:t>
            </a:r>
            <a:r>
              <a:rPr lang="en-US" dirty="0" err="1" smtClean="0"/>
              <a:t>Kalman</a:t>
            </a:r>
            <a:r>
              <a:rPr lang="en-US" dirty="0" smtClean="0"/>
              <a:t> filter for 9-DoF IMU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88" y="764704"/>
            <a:ext cx="5472608" cy="4525963"/>
          </a:xfrm>
        </p:spPr>
        <p:txBody>
          <a:bodyPr>
            <a:normAutofit fontScale="40000" lnSpcReduction="20000"/>
          </a:bodyPr>
          <a:lstStyle/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pt-BR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Load 9-DoF sensor data as pandas DataFrame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read_csv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"data-IMU.csv"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names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'Time,AccX,AccY,AccZ,GyroX,GyroY,GyroZ,MagX,MagY,</a:t>
            </a:r>
            <a:r>
              <a:rPr lang="en-US" sz="2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MagZ</a:t>
            </a:r>
            <a:r>
              <a:rPr lang="en-US" sz="2500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','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rename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columns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dict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zip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columns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new_names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)),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inplace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True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set_index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'Time'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drop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False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inplace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True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Get data as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numpy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arrays that 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scikit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-kinematics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expects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aXYZ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[[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AccX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AccY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AccZ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]].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values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gXYZ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[[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GyroX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GyroY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GyroZ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]].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values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mXYZ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[[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MagX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MagY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MagZ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]].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values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IMU using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Kalman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filter from </a:t>
            </a:r>
            <a:r>
              <a:rPr lang="en-US" b="1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scikit</a:t>
            </a:r>
            <a:r>
              <a:rPr lang="en-US" b="1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-kinematics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# http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://work.thaslwanter.at/skinematics/html/index.html 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rate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len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Time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Time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min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b="1" dirty="0" smtClean="0">
              <a:solidFill>
                <a:srgbClr val="0000FF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skinematics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skin</a:t>
            </a: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quaternion_arr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skin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imus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kalman_quat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rate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aXYZ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9.81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gXYZ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mXYZ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quaternion_obj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skin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imus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quat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Quaternion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quaternion_arr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angles_arr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quaternion_obj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export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'Fick'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180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math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pi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angles_df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pd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DataFrame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angles_arr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</a:b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                columns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=[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'phi'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theta'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'psi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 index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df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index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angles_df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plot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itchFamily="49" charset="0"/>
                <a:cs typeface="Consolas" pitchFamily="49" charset="0"/>
              </a:rPr>
              <a:t>()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50</a:t>
            </a:fld>
            <a:endParaRPr lang="en-US"/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80" y="764704"/>
            <a:ext cx="2831044" cy="203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74" y="2834112"/>
            <a:ext cx="2755950" cy="203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05" y="4775790"/>
            <a:ext cx="2812019" cy="2037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152" y="4715732"/>
            <a:ext cx="3143288" cy="2241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3491880" y="3356992"/>
            <a:ext cx="5328592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29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51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1560" y="1851668"/>
            <a:ext cx="3384376" cy="22974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Orientation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Read accelerometer data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Figure out which simple gesture fits best</a:t>
            </a:r>
            <a:br>
              <a:rPr lang="en-US" sz="1800" dirty="0" smtClean="0"/>
            </a:br>
            <a:r>
              <a:rPr lang="en-US" sz="1800" dirty="0" smtClean="0"/>
              <a:t>(“falling”, “left”, “up”…)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Display first letter of the active gesture on the screen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0" y="908720"/>
            <a:ext cx="4104456" cy="32403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Sports stats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Log accelerometer data while repeated a sport-related action (running, hitting tennis ball, …)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 smtClean="0"/>
              <a:t>Plot the time series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Identify characteristic motion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Find decision rules to pinpoint time when motion occurred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Use decision rule to total sports stats (# actions, speed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55576" y="4653136"/>
            <a:ext cx="5832648" cy="211732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9 </a:t>
            </a:r>
            <a:r>
              <a:rPr lang="en-US" sz="1800" dirty="0" err="1" smtClean="0"/>
              <a:t>DoF</a:t>
            </a:r>
            <a:r>
              <a:rPr lang="en-US" sz="1800" dirty="0" smtClean="0"/>
              <a:t> IMU (Inertial Measurement Unit)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Find a Python IMU project on </a:t>
            </a:r>
            <a:r>
              <a:rPr lang="en-US" sz="1800" dirty="0" err="1" smtClean="0"/>
              <a:t>GitHub</a:t>
            </a:r>
            <a:endParaRPr lang="en-US" sz="1800" dirty="0" smtClean="0"/>
          </a:p>
          <a:p>
            <a:pPr marL="285750" indent="-285750">
              <a:buFontTx/>
              <a:buChar char="-"/>
            </a:pPr>
            <a:r>
              <a:rPr lang="en-US" sz="1800" dirty="0" smtClean="0"/>
              <a:t>Capture </a:t>
            </a:r>
            <a:r>
              <a:rPr lang="en-US" sz="1800" dirty="0" err="1" smtClean="0"/>
              <a:t>accel</a:t>
            </a:r>
            <a:r>
              <a:rPr lang="en-US" sz="1800" dirty="0" smtClean="0"/>
              <a:t>/mag/gyro data from mobile phone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Reformat the data and feed into the IMU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See how accurately this can track orientation/position using a </a:t>
            </a:r>
            <a:r>
              <a:rPr lang="en-US" sz="1800" dirty="0" err="1" smtClean="0"/>
              <a:t>Kalman</a:t>
            </a:r>
            <a:r>
              <a:rPr lang="en-US" sz="1800" dirty="0" smtClean="0"/>
              <a:t> filter</a:t>
            </a:r>
          </a:p>
        </p:txBody>
      </p:sp>
    </p:spTree>
    <p:extLst>
      <p:ext uri="{BB962C8B-B14F-4D97-AF65-F5344CB8AC3E}">
        <p14:creationId xmlns:p14="http://schemas.microsoft.com/office/powerpoint/2010/main" val="2149166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5245"/>
            <a:ext cx="8435280" cy="4525963"/>
          </a:xfrm>
        </p:spPr>
        <p:txBody>
          <a:bodyPr>
            <a:noAutofit/>
          </a:bodyPr>
          <a:lstStyle/>
          <a:p>
            <a:r>
              <a:rPr lang="en-US" sz="1200" i="1" u="sng" dirty="0" err="1" smtClean="0"/>
              <a:t>Github</a:t>
            </a:r>
            <a:r>
              <a:rPr lang="en-US" sz="1200" i="1" u="sng" dirty="0" smtClean="0"/>
              <a:t> report accompanying this talk</a:t>
            </a:r>
            <a:endParaRPr lang="en-US" sz="1200" dirty="0" smtClean="0"/>
          </a:p>
          <a:p>
            <a:r>
              <a:rPr lang="en-US" sz="1200" dirty="0" smtClean="0"/>
              <a:t>http://github.com/stevesimmons/pyconuk-motion-sensor-data-fusion</a:t>
            </a:r>
          </a:p>
          <a:p>
            <a:endParaRPr lang="en-US" sz="1200" dirty="0" smtClean="0"/>
          </a:p>
          <a:p>
            <a:r>
              <a:rPr lang="en-US" sz="1200" i="1" u="sng" dirty="0" smtClean="0"/>
              <a:t>BBC </a:t>
            </a:r>
            <a:r>
              <a:rPr lang="en-US" sz="1200" i="1" u="sng" dirty="0" err="1" smtClean="0"/>
              <a:t>micro:bit</a:t>
            </a:r>
            <a:r>
              <a:rPr lang="en-US" sz="1200" i="1" u="sng" dirty="0" smtClean="0"/>
              <a:t> (has accelerometer and </a:t>
            </a:r>
            <a:r>
              <a:rPr lang="en-US" sz="1200" i="1" u="sng" dirty="0" err="1" smtClean="0"/>
              <a:t>magnetomer</a:t>
            </a:r>
            <a:r>
              <a:rPr lang="en-US" sz="1200" i="1" u="sng" dirty="0" smtClean="0"/>
              <a:t>, no gyroscope)</a:t>
            </a:r>
          </a:p>
          <a:p>
            <a:r>
              <a:rPr lang="en-US" sz="1200" dirty="0" err="1" smtClean="0"/>
              <a:t>MicroPython</a:t>
            </a:r>
            <a:r>
              <a:rPr lang="en-US" sz="1200" dirty="0"/>
              <a:t>		http://</a:t>
            </a:r>
            <a:r>
              <a:rPr lang="en-US" sz="1200" dirty="0" smtClean="0"/>
              <a:t>microbit-micropython.readthedocs.io</a:t>
            </a:r>
          </a:p>
          <a:p>
            <a:r>
              <a:rPr lang="en-US" sz="1200" dirty="0"/>
              <a:t>Mu </a:t>
            </a:r>
            <a:r>
              <a:rPr lang="en-US" sz="1200" dirty="0" smtClean="0"/>
              <a:t>editor / </a:t>
            </a:r>
            <a:r>
              <a:rPr lang="en-US" sz="1200" dirty="0" err="1" smtClean="0"/>
              <a:t>uFlash</a:t>
            </a:r>
            <a:r>
              <a:rPr lang="en-US" sz="1200" dirty="0"/>
              <a:t>	https://github.com/ntoll/mu 		http://</a:t>
            </a:r>
            <a:r>
              <a:rPr lang="en-US" sz="1200" dirty="0" smtClean="0"/>
              <a:t>uflash.readthedocs.org</a:t>
            </a:r>
          </a:p>
          <a:p>
            <a:r>
              <a:rPr lang="en-US" sz="1200" dirty="0" smtClean="0"/>
              <a:t>MMA8652 accelerometer	http://www.nxp.com/files/sensors/doc/data_sheet/MMA8652FC.pdf </a:t>
            </a:r>
          </a:p>
          <a:p>
            <a:r>
              <a:rPr lang="en-US" sz="1200" dirty="0" smtClean="0"/>
              <a:t>MAG3110 magnetometer 	http</a:t>
            </a:r>
            <a:r>
              <a:rPr lang="en-US" sz="1200" dirty="0"/>
              <a:t>://</a:t>
            </a:r>
            <a:r>
              <a:rPr lang="en-US" sz="1200" dirty="0" smtClean="0"/>
              <a:t>www.nxp.com/files/sensors/doc/data_sheet/MAG3110.pdf</a:t>
            </a:r>
          </a:p>
          <a:p>
            <a:r>
              <a:rPr lang="en-US" sz="1200" dirty="0" smtClean="0"/>
              <a:t>		http</a:t>
            </a:r>
            <a:r>
              <a:rPr lang="en-US" sz="1200" dirty="0"/>
              <a:t>://</a:t>
            </a:r>
            <a:r>
              <a:rPr lang="en-US" sz="1200" dirty="0" smtClean="0"/>
              <a:t>www.nxp.com/files/sensors/doc/data_sheet/AN4083.pdf</a:t>
            </a:r>
            <a:endParaRPr lang="en-US" sz="1200" dirty="0"/>
          </a:p>
          <a:p>
            <a:r>
              <a:rPr lang="en-US" sz="1200" i="1" u="sng" dirty="0" smtClean="0"/>
              <a:t>Data fusion concepts</a:t>
            </a:r>
          </a:p>
          <a:p>
            <a:r>
              <a:rPr lang="en-US" sz="1200" dirty="0" smtClean="0"/>
              <a:t>NXP sensor fusion toolbox (version 7.00, 18 August 2016)</a:t>
            </a:r>
          </a:p>
          <a:p>
            <a:r>
              <a:rPr lang="en-US" sz="1200" dirty="0" smtClean="0"/>
              <a:t>http</a:t>
            </a:r>
            <a:r>
              <a:rPr lang="en-US" sz="1200" dirty="0"/>
              <a:t>://www.nxp.com/products/sensors/nxp-sensor-fusion:XTRSICSNSTLBOX?tid=vansensorfusion</a:t>
            </a:r>
          </a:p>
          <a:p>
            <a:r>
              <a:rPr lang="en-US" sz="1200" dirty="0" smtClean="0"/>
              <a:t>    Datasheet		http</a:t>
            </a:r>
            <a:r>
              <a:rPr lang="en-US" sz="1200" dirty="0"/>
              <a:t>://</a:t>
            </a:r>
            <a:r>
              <a:rPr lang="en-US" sz="1200" dirty="0" smtClean="0"/>
              <a:t>cache.nxp.com/files/sensors/doc/data_sheet/XSFLK_DS.pdf</a:t>
            </a:r>
          </a:p>
          <a:p>
            <a:r>
              <a:rPr lang="en-US" sz="1200" dirty="0" smtClean="0"/>
              <a:t>    User guide		http</a:t>
            </a:r>
            <a:r>
              <a:rPr lang="en-US" sz="1200" dirty="0"/>
              <a:t>://cache.nxp.com/files/sensors/doc/user_guide/NSFK_Prod_UG.pdf</a:t>
            </a:r>
          </a:p>
          <a:p>
            <a:endParaRPr lang="en-US" sz="1200" dirty="0" smtClean="0"/>
          </a:p>
          <a:p>
            <a:r>
              <a:rPr lang="en-US" sz="1200" i="1" u="sng" dirty="0" smtClean="0"/>
              <a:t>Electronic compass projects (accelerometer and magnetometer)</a:t>
            </a:r>
          </a:p>
          <a:p>
            <a:r>
              <a:rPr lang="en-US" sz="1200" dirty="0" smtClean="0"/>
              <a:t>Circuit Cellar (2012)	http</a:t>
            </a:r>
            <a:r>
              <a:rPr lang="en-US" sz="1200" dirty="0"/>
              <a:t>://</a:t>
            </a:r>
            <a:r>
              <a:rPr lang="en-US" sz="1200" dirty="0" smtClean="0"/>
              <a:t>cache.nxp.com/files/sensors/doc/reports_presentations/ARTICLE_REPRINT.pdf</a:t>
            </a:r>
          </a:p>
          <a:p>
            <a:endParaRPr lang="en-US" sz="1200" dirty="0"/>
          </a:p>
          <a:p>
            <a:r>
              <a:rPr lang="en-US" sz="1200" i="1" u="sng" dirty="0" smtClean="0"/>
              <a:t>IMU/AHRS projects (accelerometer, gyroscope, magnetometer)</a:t>
            </a:r>
          </a:p>
          <a:p>
            <a:r>
              <a:rPr lang="en-US" sz="1200" dirty="0" err="1" smtClean="0"/>
              <a:t>scikit</a:t>
            </a:r>
            <a:r>
              <a:rPr lang="en-US" sz="1200" dirty="0"/>
              <a:t>-kinematics	 http://work.thaslwanter.at/skinematics/html/index.html </a:t>
            </a:r>
            <a:endParaRPr lang="en-US" sz="1200" dirty="0" smtClean="0"/>
          </a:p>
          <a:p>
            <a:r>
              <a:rPr lang="en-US" sz="1200" dirty="0" err="1" smtClean="0"/>
              <a:t>Madgwick’s</a:t>
            </a:r>
            <a:r>
              <a:rPr lang="en-US" sz="1200" dirty="0" smtClean="0"/>
              <a:t> </a:t>
            </a:r>
            <a:r>
              <a:rPr lang="en-US" sz="1200" dirty="0" smtClean="0"/>
              <a:t>algorithm (2010)	 https://www.samba.org/tridge/UAV/madgwick_internal_report.pdf	</a:t>
            </a:r>
          </a:p>
          <a:p>
            <a:r>
              <a:rPr lang="en-US" sz="1200" dirty="0" smtClean="0"/>
              <a:t>IMU </a:t>
            </a:r>
            <a:r>
              <a:rPr lang="en-US" sz="1200" dirty="0"/>
              <a:t>Data </a:t>
            </a:r>
            <a:r>
              <a:rPr lang="en-US" sz="1200" dirty="0" smtClean="0"/>
              <a:t>Fusing</a:t>
            </a:r>
            <a:r>
              <a:rPr lang="en-US" sz="1200" dirty="0"/>
              <a:t>	 http://www.olliw.eu/2013/imu-data-fusing</a:t>
            </a:r>
            <a:r>
              <a:rPr lang="en-US" sz="1200" dirty="0" smtClean="0"/>
              <a:t>/</a:t>
            </a:r>
          </a:p>
          <a:p>
            <a:r>
              <a:rPr lang="en-US" sz="1200" dirty="0" smtClean="0"/>
              <a:t>9DoF Sensor Fusion</a:t>
            </a:r>
            <a:r>
              <a:rPr lang="en-US" sz="1200" dirty="0"/>
              <a:t>	 https://github.com/kriswiner/MPU-6050/wiki/Affordable-9-DoF-Sensor-Fusion</a:t>
            </a:r>
          </a:p>
          <a:p>
            <a:r>
              <a:rPr lang="en-US" sz="1200" dirty="0" smtClean="0"/>
              <a:t>Experimental Comparison of Sensor Fusion Algorithms for Attitude Estimation (A </a:t>
            </a:r>
            <a:r>
              <a:rPr lang="en-US" sz="1200" dirty="0" err="1" smtClean="0"/>
              <a:t>Cavallo</a:t>
            </a:r>
            <a:r>
              <a:rPr lang="en-US" sz="1200" dirty="0" smtClean="0"/>
              <a:t> et al IFAC </a:t>
            </a:r>
            <a:r>
              <a:rPr lang="en-US" sz="1200" dirty="0"/>
              <a:t>2014) </a:t>
            </a:r>
            <a:r>
              <a:rPr lang="en-US" sz="1200" dirty="0" smtClean="0"/>
              <a:t>				http</a:t>
            </a:r>
            <a:r>
              <a:rPr lang="en-US" sz="1200" dirty="0"/>
              <a:t>://www.nt.ntnu.no/users/skoge/prost/proceedings/ifac2014/media/files/1173.pdf</a:t>
            </a:r>
            <a:endParaRPr lang="en-US" sz="1200" dirty="0" smtClean="0"/>
          </a:p>
          <a:p>
            <a:r>
              <a:rPr lang="en-US" sz="1200" dirty="0" err="1" smtClean="0"/>
              <a:t>BerryIMU</a:t>
            </a:r>
            <a:r>
              <a:rPr lang="en-US" sz="1200" dirty="0" smtClean="0"/>
              <a:t>		http://ozzmaker.com/berryimu-quick-start-guide	https://github.com/mwilliams03/BerryIMU</a:t>
            </a:r>
          </a:p>
          <a:p>
            <a:r>
              <a:rPr lang="en-US" sz="1200" dirty="0" err="1" smtClean="0"/>
              <a:t>MicroPython</a:t>
            </a:r>
            <a:r>
              <a:rPr lang="en-US" sz="1200" dirty="0" smtClean="0"/>
              <a:t> 6/9-DOF fusion (needs gyro -&gt; not for BBC </a:t>
            </a:r>
            <a:r>
              <a:rPr lang="en-US" sz="1200" dirty="0" err="1" smtClean="0"/>
              <a:t>micro:bit</a:t>
            </a:r>
            <a:r>
              <a:rPr lang="en-US" sz="1200" dirty="0" smtClean="0"/>
              <a:t>) 	https://github.com/micropython-IMU/micropython-fusion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16766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dirty="0" smtClean="0"/>
              <a:t>Python, Motion Sensors</a:t>
            </a:r>
            <a:br>
              <a:rPr lang="en-US" sz="4800" dirty="0" smtClean="0"/>
            </a:br>
            <a:r>
              <a:rPr lang="en-US" sz="4800" dirty="0" smtClean="0"/>
              <a:t>and Data Fusion</a:t>
            </a:r>
            <a:br>
              <a:rPr lang="en-US" sz="48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2400" dirty="0" err="1" smtClean="0"/>
              <a:t>PyCon</a:t>
            </a:r>
            <a:r>
              <a:rPr lang="en-US" sz="2400" dirty="0" smtClean="0"/>
              <a:t> UK, 15 September 2016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05064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Stephen Simmons</a:t>
            </a:r>
          </a:p>
          <a:p>
            <a:r>
              <a:rPr lang="en-US" sz="2000" dirty="0" smtClean="0"/>
              <a:t>mail@stevesimmons.com</a:t>
            </a:r>
            <a:endParaRPr lang="en-US" sz="4000" dirty="0"/>
          </a:p>
          <a:p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16024" y="6104909"/>
            <a:ext cx="7236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github.com/stevesimmons/pyconuk-motion-sensor-data-fusion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96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Mapping and navigation…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2" b="30546"/>
          <a:stretch/>
        </p:blipFill>
        <p:spPr bwMode="auto">
          <a:xfrm>
            <a:off x="1331640" y="836712"/>
            <a:ext cx="6439644" cy="5933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7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VR…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48131"/>
            <a:ext cx="8769032" cy="55052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AR…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57" y="1124743"/>
            <a:ext cx="8572423" cy="532859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5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capture…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8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12040" r="-864" b="27315"/>
          <a:stretch/>
        </p:blipFill>
        <p:spPr bwMode="auto">
          <a:xfrm>
            <a:off x="1115616" y="890984"/>
            <a:ext cx="7161447" cy="599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72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12132</TotalTime>
  <Words>3006</Words>
  <Application>Microsoft Office PowerPoint</Application>
  <PresentationFormat>On-screen Show (4:3)</PresentationFormat>
  <Paragraphs>719</Paragraphs>
  <Slides>54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Python, Motion Sensors and Data Fusion  PyCon UK, 15 September 2016</vt:lpstr>
      <vt:lpstr>Goals for today…</vt:lpstr>
      <vt:lpstr>Goals for today…</vt:lpstr>
      <vt:lpstr>Goals for today…</vt:lpstr>
      <vt:lpstr>Goals for today…</vt:lpstr>
      <vt:lpstr>Mapping and navigation…</vt:lpstr>
      <vt:lpstr>VR…</vt:lpstr>
      <vt:lpstr>AR…</vt:lpstr>
      <vt:lpstr>Motion capture…</vt:lpstr>
      <vt:lpstr>Motion capture…</vt:lpstr>
      <vt:lpstr>Control and stabilisation…</vt:lpstr>
      <vt:lpstr>Automotive…</vt:lpstr>
      <vt:lpstr>“Quantified self”…</vt:lpstr>
      <vt:lpstr>Sports coaching…</vt:lpstr>
      <vt:lpstr>Sports coaching…</vt:lpstr>
      <vt:lpstr>Sports coaching…</vt:lpstr>
      <vt:lpstr>Types of sensors</vt:lpstr>
      <vt:lpstr>Types of sensors</vt:lpstr>
      <vt:lpstr>Foucault’s gyroscope (1852)</vt:lpstr>
      <vt:lpstr>ST124-M inertial platform for Saturn V (1965)</vt:lpstr>
      <vt:lpstr>PowerPoint Presentation</vt:lpstr>
      <vt:lpstr> </vt:lpstr>
      <vt:lpstr>PowerPoint Presentation</vt:lpstr>
      <vt:lpstr>PowerPoint Presentation</vt:lpstr>
      <vt:lpstr>PowerPoint Presentation</vt:lpstr>
      <vt:lpstr>MEMS gyroscope (2016)</vt:lpstr>
      <vt:lpstr>MEMS gyroscope (2016)</vt:lpstr>
      <vt:lpstr>Types of sensors</vt:lpstr>
      <vt:lpstr>Types of sensors</vt:lpstr>
      <vt:lpstr>Sensors in Metawear CPRO and BBC micro:bit</vt:lpstr>
      <vt:lpstr>Metaware CPRO – hardware</vt:lpstr>
      <vt:lpstr>BBC microbit – hardware</vt:lpstr>
      <vt:lpstr>Example #1 – Wireless motion logging</vt:lpstr>
      <vt:lpstr>Example #1 – BBC microbit code</vt:lpstr>
      <vt:lpstr>Example #1 – BBC microbit code</vt:lpstr>
      <vt:lpstr>Example #1 – BBC microbit code</vt:lpstr>
      <vt:lpstr>Example #1 – Analyse data in IPython</vt:lpstr>
      <vt:lpstr>Example #1 – Analyse data in IPython</vt:lpstr>
      <vt:lpstr>Example #1 – Analyse data in IPython</vt:lpstr>
      <vt:lpstr>Example #1 – Analyse data in IPython</vt:lpstr>
      <vt:lpstr>Project ideas</vt:lpstr>
      <vt:lpstr>Data fusion algorithms</vt:lpstr>
      <vt:lpstr>Example #2 – Tilt-compensating compass</vt:lpstr>
      <vt:lpstr>Example #2 – Tilt-compensating compass</vt:lpstr>
      <vt:lpstr>Example #2 – Tilt-compensating compass</vt:lpstr>
      <vt:lpstr>Example #2 – Simple magnetometer calibration</vt:lpstr>
      <vt:lpstr>Example #3 – Mobile phone sensor data</vt:lpstr>
      <vt:lpstr>Example #3 – Mobile phone sensor data</vt:lpstr>
      <vt:lpstr>Example #3 – Mobile phone sensor data</vt:lpstr>
      <vt:lpstr>Example #3 – Kalman filter for 9-DoF IMU</vt:lpstr>
      <vt:lpstr>Example #3 – Kalman filter for 9-DoF IMU</vt:lpstr>
      <vt:lpstr>Project ideas</vt:lpstr>
      <vt:lpstr>References</vt:lpstr>
      <vt:lpstr>Python, Motion Sensors and Data Fusion  PyCon UK, 15 September 2016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Pandas from the Inside PyData tutorial, 6 May 2016</dc:title>
  <dc:creator>stephen</dc:creator>
  <cp:lastModifiedBy>stephen</cp:lastModifiedBy>
  <cp:revision>353</cp:revision>
  <dcterms:created xsi:type="dcterms:W3CDTF">2016-05-02T21:59:25Z</dcterms:created>
  <dcterms:modified xsi:type="dcterms:W3CDTF">2016-09-15T00:07:16Z</dcterms:modified>
</cp:coreProperties>
</file>